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12"/>
  </p:notesMasterIdLst>
  <p:sldIdLst>
    <p:sldId id="298" r:id="rId3"/>
    <p:sldId id="257" r:id="rId4"/>
    <p:sldId id="258" r:id="rId5"/>
    <p:sldId id="279" r:id="rId6"/>
    <p:sldId id="280" r:id="rId7"/>
    <p:sldId id="284" r:id="rId8"/>
    <p:sldId id="285" r:id="rId9"/>
    <p:sldId id="272" r:id="rId10"/>
    <p:sldId id="286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03F4110-5866-403A-A16E-99D343ED27EF}">
          <p14:sldIdLst>
            <p14:sldId id="298"/>
            <p14:sldId id="257"/>
            <p14:sldId id="258"/>
            <p14:sldId id="279"/>
            <p14:sldId id="280"/>
            <p14:sldId id="284"/>
            <p14:sldId id="285"/>
            <p14:sldId id="272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F9C"/>
    <a:srgbClr val="A27DB6"/>
    <a:srgbClr val="5F95CF"/>
    <a:srgbClr val="FCC13F"/>
    <a:srgbClr val="F49C4E"/>
    <a:srgbClr val="37B398"/>
    <a:srgbClr val="EA4E34"/>
    <a:srgbClr val="00A7E3"/>
    <a:srgbClr val="C9D522"/>
    <a:srgbClr val="1B4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A2CA1F-3267-4498-8071-7EE1E42671EB}">
  <a:tblStyle styleId="{C3A2CA1F-3267-4498-8071-7EE1E42671E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7E8E7"/>
          </a:solidFill>
        </a:fill>
      </a:tcStyle>
    </a:wholeTbl>
    <a:band1H>
      <a:tcStyle>
        <a:tcBdr/>
        <a:fill>
          <a:solidFill>
            <a:srgbClr val="EFCECA"/>
          </a:solidFill>
        </a:fill>
      </a:tcStyle>
    </a:band1H>
    <a:band1V>
      <a:tcStyle>
        <a:tcBdr/>
        <a:fill>
          <a:solidFill>
            <a:srgbClr val="EFCECA"/>
          </a:solidFill>
        </a:fill>
      </a:tcStyle>
    </a:band1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/>
    <p:restoredTop sz="94694"/>
  </p:normalViewPr>
  <p:slideViewPr>
    <p:cSldViewPr snapToGrid="0">
      <p:cViewPr varScale="1">
        <p:scale>
          <a:sx n="108" d="100"/>
          <a:sy n="108" d="100"/>
        </p:scale>
        <p:origin x="127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1173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2001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4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18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16028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78978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9723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9723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69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2"/>
                </a:solidFill>
                <a:latin typeface="Open Sans" charset="0"/>
                <a:ea typeface="Open Sans" charset="0"/>
                <a:cs typeface="Open Sans" charset="0"/>
                <a:sym typeface="Rockwel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US" dirty="0"/>
              <a:t>Pearson  (c) 2018      Gold Experience 2nd Edition C1 / B2+ / B2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4835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1092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4980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9868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96589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2887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5283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2031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3308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52213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69674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75991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76158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22443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1706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2019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26445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4391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09733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00160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1037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20981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42989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21991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9752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29531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224634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6505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88437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23917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75241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60776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50451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530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buSzPct val="100000"/>
              <a:defRPr sz="6400"/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5600"/>
            </a:lvl1pPr>
            <a:lvl2pPr lvl="1" algn="ctr">
              <a:spcBef>
                <a:spcPts val="0"/>
              </a:spcBef>
              <a:buSzPct val="100000"/>
              <a:defRPr sz="5600"/>
            </a:lvl2pPr>
            <a:lvl3pPr lvl="2" algn="ctr">
              <a:spcBef>
                <a:spcPts val="0"/>
              </a:spcBef>
              <a:buSzPct val="100000"/>
              <a:defRPr sz="5600"/>
            </a:lvl3pPr>
            <a:lvl4pPr lvl="3" algn="ctr">
              <a:spcBef>
                <a:spcPts val="0"/>
              </a:spcBef>
              <a:buSzPct val="100000"/>
              <a:defRPr sz="5600"/>
            </a:lvl4pPr>
            <a:lvl5pPr lvl="4" algn="ctr">
              <a:spcBef>
                <a:spcPts val="0"/>
              </a:spcBef>
              <a:buSzPct val="100000"/>
              <a:defRPr sz="5600"/>
            </a:lvl5pPr>
            <a:lvl6pPr lvl="5" algn="ctr">
              <a:spcBef>
                <a:spcPts val="0"/>
              </a:spcBef>
              <a:buSzPct val="100000"/>
              <a:defRPr sz="5600"/>
            </a:lvl6pPr>
            <a:lvl7pPr lvl="6" algn="ctr">
              <a:spcBef>
                <a:spcPts val="0"/>
              </a:spcBef>
              <a:buSzPct val="100000"/>
              <a:defRPr sz="5600"/>
            </a:lvl7pPr>
            <a:lvl8pPr lvl="7" algn="ctr">
              <a:spcBef>
                <a:spcPts val="0"/>
              </a:spcBef>
              <a:buSzPct val="100000"/>
              <a:defRPr sz="5600"/>
            </a:lvl8pPr>
            <a:lvl9pPr lvl="8" algn="ctr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</p:spPr>
        <p:txBody>
          <a:bodyPr lIns="121900" tIns="121900" rIns="121900" bIns="121900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lIns="121900" tIns="121900" rIns="121900" bIns="121900" anchor="b" anchorCtr="0"/>
          <a:lstStyle>
            <a:lvl1pPr lvl="0" algn="ctr">
              <a:spcBef>
                <a:spcPts val="0"/>
              </a:spcBef>
              <a:buSzPct val="100000"/>
              <a:defRPr sz="16000"/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</p:spPr>
        <p:txBody>
          <a:bodyPr lIns="121900" tIns="121900" rIns="121900" bIns="121900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</a:rPr>
              <a:t>‹#›</a:t>
            </a:fld>
            <a:endParaRPr lang="en-US" sz="13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26292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32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B1+</a:t>
            </a:r>
            <a:br>
              <a:rPr lang="pl-PL" dirty="0"/>
            </a:br>
            <a:r>
              <a:rPr lang="pl-PL" dirty="0" err="1"/>
              <a:t>relative</a:t>
            </a:r>
            <a:r>
              <a:rPr lang="pl-PL" dirty="0"/>
              <a:t> </a:t>
            </a:r>
            <a:r>
              <a:rPr lang="pl-PL" dirty="0" err="1"/>
              <a:t>clauses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6;p72">
            <a:extLst>
              <a:ext uri="{FF2B5EF4-FFF2-40B4-BE49-F238E27FC236}">
                <a16:creationId xmlns:a16="http://schemas.microsoft.com/office/drawing/2014/main" id="{750676B8-01F4-467A-849A-BDAB2B8DE0F2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for: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517;p72">
            <a:extLst>
              <a:ext uri="{FF2B5EF4-FFF2-40B4-BE49-F238E27FC236}">
                <a16:creationId xmlns:a16="http://schemas.microsoft.com/office/drawing/2014/main" id="{9E7443F2-ADCF-44DA-B96A-6A7DA36E86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528662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 idx="4294967295"/>
          </p:nvPr>
        </p:nvSpPr>
        <p:spPr>
          <a:xfrm>
            <a:off x="684839" y="766348"/>
            <a:ext cx="9928486" cy="16093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two types of relative clauses and it’s important to know when we use them.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we use defining and non-defining relative clauses.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Which relative pronouns we use in relative clauses, and when.</a:t>
            </a:r>
            <a:endParaRPr lang="en-US"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85000"/>
              <a:buFont typeface="Open Sans"/>
              <a:buAutoNum type="arabicPeriod"/>
            </a:pP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How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make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sentences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which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contain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MX" sz="2000" dirty="0" err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clauses</a:t>
            </a:r>
            <a:r>
              <a:rPr lang="es-MX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lang="en-US" sz="200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85000"/>
              <a:buFont typeface="Noto Sans Symbols"/>
              <a:buNone/>
            </a:pPr>
            <a:endParaRPr sz="20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8903368" y="5226518"/>
            <a:ext cx="2791327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When do we use relative clauses?</a:t>
            </a:r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7B7BFB0B-9D3E-4EB6-841E-EEC01720CEE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uiExpand="1" build="p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3115"/>
            <a:ext cx="11115770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 clauses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1412772"/>
            <a:ext cx="10634741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s-MX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</a:t>
            </a: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e use relative clauses to give more information about a person, place, object, situation, etc. There are two types – defining and non-defining relative clauses.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">
            <a:extLst>
              <a:ext uri="{FF2B5EF4-FFF2-40B4-BE49-F238E27FC236}">
                <a16:creationId xmlns:a16="http://schemas.microsoft.com/office/drawing/2014/main" id="{520AB2AB-B5E1-4F89-AA27-9E39010B7A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64" y="5132675"/>
            <a:ext cx="1038622" cy="1038622"/>
          </a:xfrm>
          <a:prstGeom prst="rect">
            <a:avLst/>
          </a:prstGeom>
        </p:spPr>
      </p:pic>
      <p:sp>
        <p:nvSpPr>
          <p:cNvPr id="22" name="Rounded Rectangular Callout 27">
            <a:extLst>
              <a:ext uri="{FF2B5EF4-FFF2-40B4-BE49-F238E27FC236}">
                <a16:creationId xmlns:a16="http://schemas.microsoft.com/office/drawing/2014/main" id="{63FCDC7D-4685-47F0-B44C-9CE4F782EBA5}"/>
              </a:ext>
            </a:extLst>
          </p:cNvPr>
          <p:cNvSpPr/>
          <p:nvPr/>
        </p:nvSpPr>
        <p:spPr>
          <a:xfrm>
            <a:off x="1615001" y="4555005"/>
            <a:ext cx="5916462" cy="1676829"/>
          </a:xfrm>
          <a:prstGeom prst="wedgeRoundRectCallout">
            <a:avLst>
              <a:gd name="adj1" fmla="val -52598"/>
              <a:gd name="adj2" fmla="val -1788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these sentences. They have the same relative clause: ‘</a:t>
            </a:r>
            <a:r>
              <a:rPr lang="en-US" sz="1600" b="1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 was red’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the first sentence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with the comma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the relative clause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isn’t necessary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to understand which t-shirt the girl is talking about – it’s just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extra information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 In the second sentence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without the comma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the relative clause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necessary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order to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define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which t-shirt the girl bought. </a:t>
            </a:r>
          </a:p>
        </p:txBody>
      </p:sp>
      <p:sp>
        <p:nvSpPr>
          <p:cNvPr id="24" name="Rounded Rectangular Callout 27">
            <a:extLst>
              <a:ext uri="{FF2B5EF4-FFF2-40B4-BE49-F238E27FC236}">
                <a16:creationId xmlns:a16="http://schemas.microsoft.com/office/drawing/2014/main" id="{FF309633-E509-4D69-ACE8-1D334E11A682}"/>
              </a:ext>
            </a:extLst>
          </p:cNvPr>
          <p:cNvSpPr/>
          <p:nvPr/>
        </p:nvSpPr>
        <p:spPr>
          <a:xfrm>
            <a:off x="5063104" y="2291317"/>
            <a:ext cx="1791764" cy="622348"/>
          </a:xfrm>
          <a:prstGeom prst="wedgeRoundRectCallout">
            <a:avLst>
              <a:gd name="adj1" fmla="val -54209"/>
              <a:gd name="adj2" fmla="val 2087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Match them to the pictures.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7EA81AD-6986-49F6-B99B-7C6F88FAA84A}"/>
              </a:ext>
            </a:extLst>
          </p:cNvPr>
          <p:cNvSpPr/>
          <p:nvPr/>
        </p:nvSpPr>
        <p:spPr>
          <a:xfrm>
            <a:off x="7676270" y="4879871"/>
            <a:ext cx="45157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Open Sans" charset="0"/>
                <a:sym typeface="Open Sans"/>
              </a:rPr>
              <a:t>1. I bought the cheapest t-shirt, </a:t>
            </a:r>
            <a:r>
              <a:rPr lang="en-US" sz="2000" b="1" dirty="0">
                <a:solidFill>
                  <a:srgbClr val="002060"/>
                </a:solidFill>
                <a:latin typeface="Open Sans" charset="0"/>
                <a:sym typeface="Open Sans"/>
              </a:rPr>
              <a:t>which was red.</a:t>
            </a:r>
            <a:endParaRPr lang="en-US" b="1" dirty="0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B5C2AAD6-2648-43E7-9F06-996F2D1A27FC}"/>
              </a:ext>
            </a:extLst>
          </p:cNvPr>
          <p:cNvSpPr/>
          <p:nvPr/>
        </p:nvSpPr>
        <p:spPr>
          <a:xfrm>
            <a:off x="7676270" y="5503321"/>
            <a:ext cx="45157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Open Sans" charset="0"/>
                <a:sym typeface="Open Sans"/>
              </a:rPr>
              <a:t>2. I bought the cheapest t-shirt </a:t>
            </a:r>
            <a:r>
              <a:rPr lang="en-US" sz="2000" b="1" dirty="0">
                <a:solidFill>
                  <a:srgbClr val="002060"/>
                </a:solidFill>
                <a:latin typeface="Open Sans" charset="0"/>
                <a:sym typeface="Open Sans"/>
              </a:rPr>
              <a:t>which was red.</a:t>
            </a:r>
            <a:endParaRPr lang="en-US" b="1" dirty="0"/>
          </a:p>
        </p:txBody>
      </p:sp>
      <p:sp>
        <p:nvSpPr>
          <p:cNvPr id="23" name="Arc 77">
            <a:extLst>
              <a:ext uri="{FF2B5EF4-FFF2-40B4-BE49-F238E27FC236}">
                <a16:creationId xmlns:a16="http://schemas.microsoft.com/office/drawing/2014/main" id="{E34DB385-7CAF-4ACB-9819-798D8488F621}"/>
              </a:ext>
            </a:extLst>
          </p:cNvPr>
          <p:cNvSpPr/>
          <p:nvPr/>
        </p:nvSpPr>
        <p:spPr>
          <a:xfrm rot="10304448" flipH="1" flipV="1">
            <a:off x="7841819" y="3041075"/>
            <a:ext cx="1501045" cy="3728446"/>
          </a:xfrm>
          <a:prstGeom prst="arc">
            <a:avLst>
              <a:gd name="adj1" fmla="val 10954900"/>
              <a:gd name="adj2" fmla="val 13193669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Arc 77">
            <a:extLst>
              <a:ext uri="{FF2B5EF4-FFF2-40B4-BE49-F238E27FC236}">
                <a16:creationId xmlns:a16="http://schemas.microsoft.com/office/drawing/2014/main" id="{E34DB385-7CAF-4ACB-9819-798D8488F621}"/>
              </a:ext>
            </a:extLst>
          </p:cNvPr>
          <p:cNvSpPr/>
          <p:nvPr/>
        </p:nvSpPr>
        <p:spPr>
          <a:xfrm rot="6385285" flipH="1" flipV="1">
            <a:off x="6075264" y="1904231"/>
            <a:ext cx="1501045" cy="5610740"/>
          </a:xfrm>
          <a:prstGeom prst="arc">
            <a:avLst>
              <a:gd name="adj1" fmla="val 7229537"/>
              <a:gd name="adj2" fmla="val 1557061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Open Sans" charset="0"/>
                <a:ea typeface="Open Sans" charset="0"/>
                <a:cs typeface="Open Sans" charset="0"/>
              </a:rPr>
              <a:t>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F40FF5C-CB6B-C341-A793-B1E3526DC2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395" y="2429521"/>
            <a:ext cx="1158814" cy="119168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B57B6D3-10F8-4E45-8BDF-7CC76F0A89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818" y="2309426"/>
            <a:ext cx="909626" cy="122219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CA43AB8-36C9-344B-B4DE-298CA2A8406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7460" y="2454398"/>
            <a:ext cx="1064890" cy="1048996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4CA6930-7795-184F-837C-FA7B8033E2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0629" y="2374923"/>
            <a:ext cx="1158814" cy="119168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321DFD3-3818-6542-904C-B741557DE3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3945" y="2469270"/>
            <a:ext cx="909626" cy="1222193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DCA9E9A-F55B-134F-B6F9-C302C2004C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804" y="2538291"/>
            <a:ext cx="1064890" cy="1048996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E8085592-B784-484E-8C6A-75012DDE7A4A}"/>
              </a:ext>
            </a:extLst>
          </p:cNvPr>
          <p:cNvGrpSpPr/>
          <p:nvPr/>
        </p:nvGrpSpPr>
        <p:grpSpPr>
          <a:xfrm rot="20041504">
            <a:off x="1628617" y="3489916"/>
            <a:ext cx="1295227" cy="890567"/>
            <a:chOff x="479307" y="3891356"/>
            <a:chExt cx="1307499" cy="890567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9B3BA28E-89A0-034E-8DD4-11BD33600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905373">
              <a:off x="479307" y="3891356"/>
              <a:ext cx="1307499" cy="890567"/>
            </a:xfrm>
            <a:prstGeom prst="rect">
              <a:avLst/>
            </a:prstGeom>
          </p:spPr>
        </p:pic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CAC2EF1-8F52-FB4C-B511-046A72C3431D}"/>
                </a:ext>
              </a:extLst>
            </p:cNvPr>
            <p:cNvSpPr/>
            <p:nvPr/>
          </p:nvSpPr>
          <p:spPr>
            <a:xfrm rot="20913503">
              <a:off x="635385" y="4071099"/>
              <a:ext cx="73774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£20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77E3429-32BF-DF4A-9375-54DBA9A8E6CB}"/>
              </a:ext>
            </a:extLst>
          </p:cNvPr>
          <p:cNvGrpSpPr/>
          <p:nvPr/>
        </p:nvGrpSpPr>
        <p:grpSpPr>
          <a:xfrm rot="18481384" flipH="1">
            <a:off x="438427" y="3410668"/>
            <a:ext cx="1409813" cy="843308"/>
            <a:chOff x="1315394" y="2228178"/>
            <a:chExt cx="1476273" cy="983424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86A756DA-09A7-524F-8C67-10CA1815A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415725" flipH="1">
              <a:off x="1315394" y="2228178"/>
              <a:ext cx="1476273" cy="983424"/>
            </a:xfrm>
            <a:prstGeom prst="rect">
              <a:avLst/>
            </a:prstGeom>
          </p:spPr>
        </p:pic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3A4799C-7A11-5548-BFD0-0D9474BE4585}"/>
                </a:ext>
              </a:extLst>
            </p:cNvPr>
            <p:cNvSpPr/>
            <p:nvPr/>
          </p:nvSpPr>
          <p:spPr>
            <a:xfrm rot="20031334">
              <a:off x="1817406" y="2282987"/>
              <a:ext cx="64816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£10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C7FC772-0D36-144D-93C3-04D608CB302C}"/>
              </a:ext>
            </a:extLst>
          </p:cNvPr>
          <p:cNvGrpSpPr/>
          <p:nvPr/>
        </p:nvGrpSpPr>
        <p:grpSpPr>
          <a:xfrm rot="20961626" flipH="1">
            <a:off x="3015656" y="3502750"/>
            <a:ext cx="1071819" cy="781533"/>
            <a:chOff x="2652628" y="3596312"/>
            <a:chExt cx="1050277" cy="781533"/>
          </a:xfrm>
        </p:grpSpPr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BC2858EA-D1B5-274A-A1A7-70B2F8E2D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189" flipH="1">
              <a:off x="2652628" y="3596312"/>
              <a:ext cx="1050277" cy="781533"/>
            </a:xfrm>
            <a:prstGeom prst="rect">
              <a:avLst/>
            </a:prstGeom>
          </p:spPr>
        </p:pic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056CECC-1CC5-F34F-B42D-0BA15AA34751}"/>
                </a:ext>
              </a:extLst>
            </p:cNvPr>
            <p:cNvSpPr/>
            <p:nvPr/>
          </p:nvSpPr>
          <p:spPr>
            <a:xfrm rot="855711">
              <a:off x="2951768" y="3684840"/>
              <a:ext cx="64816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£30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1119DB5-8384-1244-A034-46F8A1A0AE7B}"/>
              </a:ext>
            </a:extLst>
          </p:cNvPr>
          <p:cNvGrpSpPr/>
          <p:nvPr/>
        </p:nvGrpSpPr>
        <p:grpSpPr>
          <a:xfrm rot="20041504">
            <a:off x="8344577" y="3559958"/>
            <a:ext cx="1295227" cy="890567"/>
            <a:chOff x="479307" y="3891356"/>
            <a:chExt cx="1307499" cy="890567"/>
          </a:xfrm>
        </p:grpSpPr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77DD8138-3315-7A4B-8DFB-EFA88434E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905373">
              <a:off x="479307" y="3891356"/>
              <a:ext cx="1307499" cy="890567"/>
            </a:xfrm>
            <a:prstGeom prst="rect">
              <a:avLst/>
            </a:prstGeom>
          </p:spPr>
        </p:pic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72E1D64E-51C7-0B4C-9151-7B53D6BBEFCC}"/>
                </a:ext>
              </a:extLst>
            </p:cNvPr>
            <p:cNvSpPr/>
            <p:nvPr/>
          </p:nvSpPr>
          <p:spPr>
            <a:xfrm rot="20913503">
              <a:off x="635385" y="4071099"/>
              <a:ext cx="73774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£20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86202C9-9723-8640-91E0-C0D55974989E}"/>
              </a:ext>
            </a:extLst>
          </p:cNvPr>
          <p:cNvGrpSpPr/>
          <p:nvPr/>
        </p:nvGrpSpPr>
        <p:grpSpPr>
          <a:xfrm rot="18481384" flipH="1">
            <a:off x="7154387" y="3480710"/>
            <a:ext cx="1409813" cy="843308"/>
            <a:chOff x="1315394" y="2228178"/>
            <a:chExt cx="1476273" cy="983424"/>
          </a:xfrm>
        </p:grpSpPr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FD212F49-94D4-924E-8527-7F69BACA5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415725" flipH="1">
              <a:off x="1315394" y="2228178"/>
              <a:ext cx="1476273" cy="983424"/>
            </a:xfrm>
            <a:prstGeom prst="rect">
              <a:avLst/>
            </a:prstGeom>
          </p:spPr>
        </p:pic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24CC4EFA-80FF-A842-B5D6-5E4B4F4130B7}"/>
                </a:ext>
              </a:extLst>
            </p:cNvPr>
            <p:cNvSpPr/>
            <p:nvPr/>
          </p:nvSpPr>
          <p:spPr>
            <a:xfrm rot="20031334">
              <a:off x="1817406" y="2282987"/>
              <a:ext cx="64816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£10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18F12B1-EAEF-1E45-BB25-F7F60B6CB5DB}"/>
              </a:ext>
            </a:extLst>
          </p:cNvPr>
          <p:cNvGrpSpPr/>
          <p:nvPr/>
        </p:nvGrpSpPr>
        <p:grpSpPr>
          <a:xfrm rot="20961626" flipH="1">
            <a:off x="9731616" y="3572792"/>
            <a:ext cx="1071819" cy="781533"/>
            <a:chOff x="2652628" y="3596312"/>
            <a:chExt cx="1050277" cy="781533"/>
          </a:xfrm>
        </p:grpSpPr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0EE76E1E-C91F-5640-8A85-7FDA73743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189" flipH="1">
              <a:off x="2652628" y="3596312"/>
              <a:ext cx="1050277" cy="781533"/>
            </a:xfrm>
            <a:prstGeom prst="rect">
              <a:avLst/>
            </a:prstGeom>
          </p:spPr>
        </p:pic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3CBAE37-BE70-4B4F-A9B9-C20CF43BD2DC}"/>
                </a:ext>
              </a:extLst>
            </p:cNvPr>
            <p:cNvSpPr/>
            <p:nvPr/>
          </p:nvSpPr>
          <p:spPr>
            <a:xfrm rot="855711">
              <a:off x="2951768" y="3684840"/>
              <a:ext cx="64816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£30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sp>
        <p:nvSpPr>
          <p:cNvPr id="36" name="Google Shape;65;p15">
            <a:extLst>
              <a:ext uri="{FF2B5EF4-FFF2-40B4-BE49-F238E27FC236}">
                <a16:creationId xmlns:a16="http://schemas.microsoft.com/office/drawing/2014/main" id="{474381EB-2812-4CEF-AF56-B7BCC5032AD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build="p"/>
      <p:bldP spid="22" grpId="0" animBg="1"/>
      <p:bldP spid="24" grpId="0" animBg="1"/>
      <p:bldP spid="7" grpId="0"/>
      <p:bldP spid="25" grpId="0"/>
      <p:bldP spid="23" grpId="1" animBg="1"/>
      <p:bldP spid="2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0" y="173115"/>
            <a:ext cx="1174139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When do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use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 clauses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3261990" y="841592"/>
            <a:ext cx="7810901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u="sng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Defining relative clauses: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Information which is necessary to define which object, person, place, etc. we are talking about.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873E124E-0F94-4684-AB4D-0107FF03854B}"/>
              </a:ext>
            </a:extLst>
          </p:cNvPr>
          <p:cNvSpPr/>
          <p:nvPr/>
        </p:nvSpPr>
        <p:spPr>
          <a:xfrm>
            <a:off x="4419840" y="2745012"/>
            <a:ext cx="37973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Open Sans" charset="0"/>
                <a:sym typeface="Open Sans"/>
              </a:rPr>
              <a:t>I bought the cheapest t-shirt </a:t>
            </a:r>
            <a:r>
              <a:rPr lang="en-US" sz="2000" b="1" dirty="0">
                <a:solidFill>
                  <a:srgbClr val="002060"/>
                </a:solidFill>
                <a:latin typeface="Open Sans" charset="0"/>
                <a:sym typeface="Open Sans"/>
              </a:rPr>
              <a:t>which was red.</a:t>
            </a:r>
            <a:endParaRPr lang="en-US" b="1" dirty="0"/>
          </a:p>
        </p:txBody>
      </p:sp>
      <p:sp>
        <p:nvSpPr>
          <p:cNvPr id="13" name="Shape 82">
            <a:extLst>
              <a:ext uri="{FF2B5EF4-FFF2-40B4-BE49-F238E27FC236}">
                <a16:creationId xmlns:a16="http://schemas.microsoft.com/office/drawing/2014/main" id="{DBFB51E1-8AE9-4074-9BE3-39908E22C974}"/>
              </a:ext>
            </a:extLst>
          </p:cNvPr>
          <p:cNvSpPr txBox="1">
            <a:spLocks/>
          </p:cNvSpPr>
          <p:nvPr/>
        </p:nvSpPr>
        <p:spPr>
          <a:xfrm>
            <a:off x="275336" y="3908062"/>
            <a:ext cx="10634741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u="sng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Non-defining relative clauses: </a:t>
            </a: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Information which isn’t necessary to define which object, person, etc. we are talking about. It’s just extra information.</a:t>
            </a:r>
            <a:endParaRPr lang="en-US" sz="2000" b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C0A7D34-3668-4377-8596-B289BEFAB7FA}"/>
              </a:ext>
            </a:extLst>
          </p:cNvPr>
          <p:cNvSpPr/>
          <p:nvPr/>
        </p:nvSpPr>
        <p:spPr>
          <a:xfrm>
            <a:off x="4345070" y="4784996"/>
            <a:ext cx="54179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Open Sans" charset="0"/>
                <a:sym typeface="Open Sans"/>
              </a:rPr>
              <a:t>I bought the cheapest t-shirt, </a:t>
            </a:r>
            <a:r>
              <a:rPr lang="en-US" sz="2000" b="1" dirty="0">
                <a:solidFill>
                  <a:srgbClr val="002060"/>
                </a:solidFill>
                <a:latin typeface="Open Sans" charset="0"/>
                <a:sym typeface="Open Sans"/>
              </a:rPr>
              <a:t>which was red.</a:t>
            </a:r>
            <a:endParaRPr lang="en-US" b="1" dirty="0"/>
          </a:p>
        </p:txBody>
      </p:sp>
      <p:pic>
        <p:nvPicPr>
          <p:cNvPr id="15" name="Picture 1">
            <a:extLst>
              <a:ext uri="{FF2B5EF4-FFF2-40B4-BE49-F238E27FC236}">
                <a16:creationId xmlns:a16="http://schemas.microsoft.com/office/drawing/2014/main" id="{05B17702-2F12-4839-B268-CADFD0D07D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6981" y="1625565"/>
            <a:ext cx="1038622" cy="1038622"/>
          </a:xfrm>
          <a:prstGeom prst="rect">
            <a:avLst/>
          </a:prstGeom>
        </p:spPr>
      </p:pic>
      <p:sp>
        <p:nvSpPr>
          <p:cNvPr id="16" name="Rounded Rectangular Callout 27">
            <a:extLst>
              <a:ext uri="{FF2B5EF4-FFF2-40B4-BE49-F238E27FC236}">
                <a16:creationId xmlns:a16="http://schemas.microsoft.com/office/drawing/2014/main" id="{E0A29373-A848-438A-A0C3-84537B808B01}"/>
              </a:ext>
            </a:extLst>
          </p:cNvPr>
          <p:cNvSpPr/>
          <p:nvPr/>
        </p:nvSpPr>
        <p:spPr>
          <a:xfrm>
            <a:off x="5133475" y="1659102"/>
            <a:ext cx="4913246" cy="1067335"/>
          </a:xfrm>
          <a:prstGeom prst="wedgeRoundRectCallout">
            <a:avLst>
              <a:gd name="adj1" fmla="val 56494"/>
              <a:gd name="adj2" fmla="val -356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Here, the relative clause,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 was red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necessary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 She didn’t buy the cheapest t-shirt (the purple one). She bought the cheapest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red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t-shirt.</a:t>
            </a:r>
          </a:p>
        </p:txBody>
      </p:sp>
      <p:sp>
        <p:nvSpPr>
          <p:cNvPr id="17" name="Arc 77">
            <a:extLst>
              <a:ext uri="{FF2B5EF4-FFF2-40B4-BE49-F238E27FC236}">
                <a16:creationId xmlns:a16="http://schemas.microsoft.com/office/drawing/2014/main" id="{8D75611B-7748-49D5-948E-EF3C61A492D2}"/>
              </a:ext>
            </a:extLst>
          </p:cNvPr>
          <p:cNvSpPr/>
          <p:nvPr/>
        </p:nvSpPr>
        <p:spPr>
          <a:xfrm rot="5157138" flipV="1">
            <a:off x="3167734" y="649921"/>
            <a:ext cx="2089380" cy="3728446"/>
          </a:xfrm>
          <a:prstGeom prst="arc">
            <a:avLst>
              <a:gd name="adj1" fmla="val 6932557"/>
              <a:gd name="adj2" fmla="val 15012745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Rounded Rectangular Callout 27">
            <a:extLst>
              <a:ext uri="{FF2B5EF4-FFF2-40B4-BE49-F238E27FC236}">
                <a16:creationId xmlns:a16="http://schemas.microsoft.com/office/drawing/2014/main" id="{2B17F772-AF04-4A8E-829B-AC9537C91C4C}"/>
              </a:ext>
            </a:extLst>
          </p:cNvPr>
          <p:cNvSpPr/>
          <p:nvPr/>
        </p:nvSpPr>
        <p:spPr>
          <a:xfrm>
            <a:off x="4960494" y="5290424"/>
            <a:ext cx="4553695" cy="1125306"/>
          </a:xfrm>
          <a:prstGeom prst="wedgeRoundRectCallout">
            <a:avLst>
              <a:gd name="adj1" fmla="val 56494"/>
              <a:gd name="adj2" fmla="val -356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Here, the relative clause,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 was red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isn’t necessary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. We know that she bought the cheapest t-shirt. The fact it is red is just extra information.</a:t>
            </a:r>
          </a:p>
        </p:txBody>
      </p:sp>
      <p:sp>
        <p:nvSpPr>
          <p:cNvPr id="19" name="Arc 77">
            <a:extLst>
              <a:ext uri="{FF2B5EF4-FFF2-40B4-BE49-F238E27FC236}">
                <a16:creationId xmlns:a16="http://schemas.microsoft.com/office/drawing/2014/main" id="{8A549AF6-E930-452C-9DE2-278192BA0770}"/>
              </a:ext>
            </a:extLst>
          </p:cNvPr>
          <p:cNvSpPr/>
          <p:nvPr/>
        </p:nvSpPr>
        <p:spPr>
          <a:xfrm rot="5157138" flipH="1" flipV="1">
            <a:off x="3096248" y="2269213"/>
            <a:ext cx="1521442" cy="6609059"/>
          </a:xfrm>
          <a:prstGeom prst="arc">
            <a:avLst>
              <a:gd name="adj1" fmla="val 7530598"/>
              <a:gd name="adj2" fmla="val 1563457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1" name="Rounded Rectangular Callout 27">
            <a:extLst>
              <a:ext uri="{FF2B5EF4-FFF2-40B4-BE49-F238E27FC236}">
                <a16:creationId xmlns:a16="http://schemas.microsoft.com/office/drawing/2014/main" id="{55C97E2B-FC89-4096-9295-C00C44F122B1}"/>
              </a:ext>
            </a:extLst>
          </p:cNvPr>
          <p:cNvSpPr/>
          <p:nvPr/>
        </p:nvSpPr>
        <p:spPr>
          <a:xfrm>
            <a:off x="8514322" y="2839981"/>
            <a:ext cx="2883030" cy="990307"/>
          </a:xfrm>
          <a:prstGeom prst="wedgeRoundRectCallout">
            <a:avLst>
              <a:gd name="adj1" fmla="val 56494"/>
              <a:gd name="adj2" fmla="val -3563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Defining relative clauses have NO comma. Non-defining relative clauses have a comma.</a:t>
            </a:r>
          </a:p>
        </p:txBody>
      </p:sp>
      <p:sp>
        <p:nvSpPr>
          <p:cNvPr id="23" name="Arc 77">
            <a:extLst>
              <a:ext uri="{FF2B5EF4-FFF2-40B4-BE49-F238E27FC236}">
                <a16:creationId xmlns:a16="http://schemas.microsoft.com/office/drawing/2014/main" id="{E34DB385-7CAF-4ACB-9819-798D8488F621}"/>
              </a:ext>
            </a:extLst>
          </p:cNvPr>
          <p:cNvSpPr/>
          <p:nvPr/>
        </p:nvSpPr>
        <p:spPr>
          <a:xfrm rot="6228684" flipH="1" flipV="1">
            <a:off x="8179314" y="832157"/>
            <a:ext cx="1501045" cy="3728446"/>
          </a:xfrm>
          <a:prstGeom prst="arc">
            <a:avLst>
              <a:gd name="adj1" fmla="val 10954900"/>
              <a:gd name="adj2" fmla="val 1432783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6" name="Arc 77">
            <a:extLst>
              <a:ext uri="{FF2B5EF4-FFF2-40B4-BE49-F238E27FC236}">
                <a16:creationId xmlns:a16="http://schemas.microsoft.com/office/drawing/2014/main" id="{2543833C-49FB-4716-B26A-E1F334141B2D}"/>
              </a:ext>
            </a:extLst>
          </p:cNvPr>
          <p:cNvSpPr/>
          <p:nvPr/>
        </p:nvSpPr>
        <p:spPr>
          <a:xfrm rot="2947014" flipH="1" flipV="1">
            <a:off x="6279090" y="1474930"/>
            <a:ext cx="4342069" cy="3728446"/>
          </a:xfrm>
          <a:prstGeom prst="arc">
            <a:avLst>
              <a:gd name="adj1" fmla="val 8704358"/>
              <a:gd name="adj2" fmla="val 1459234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7" name="Pentagon 2">
            <a:extLst>
              <a:ext uri="{FF2B5EF4-FFF2-40B4-BE49-F238E27FC236}">
                <a16:creationId xmlns:a16="http://schemas.microsoft.com/office/drawing/2014/main" id="{2037E816-31EA-4DB4-AE68-374D86A5CAE4}"/>
              </a:ext>
            </a:extLst>
          </p:cNvPr>
          <p:cNvSpPr/>
          <p:nvPr/>
        </p:nvSpPr>
        <p:spPr>
          <a:xfrm>
            <a:off x="9878566" y="5421935"/>
            <a:ext cx="2061189" cy="111738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Relative pronouns…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EED7907-3B20-7143-8800-5578CC294A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4737" y="1875746"/>
            <a:ext cx="1158814" cy="119168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4329760-96D7-B842-A98E-CE6797838F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77" y="1863346"/>
            <a:ext cx="909626" cy="122219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3F4C46C-8DD7-6441-B326-FE5BF638C8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678" y="1940328"/>
            <a:ext cx="1064890" cy="1048996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67889E4-5C5A-B34F-ADEF-9D4908FD9E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313" y="4514299"/>
            <a:ext cx="909626" cy="1222193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CA973DF-9230-CD49-885C-570F907895C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193" y="4583162"/>
            <a:ext cx="1064890" cy="104899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18C7DD72-4482-B74E-A772-1FBF4BA8B4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528" y="4473350"/>
            <a:ext cx="1158814" cy="1191688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DE3BD500-F5D7-9742-A3D4-BC7770BB204F}"/>
              </a:ext>
            </a:extLst>
          </p:cNvPr>
          <p:cNvGrpSpPr/>
          <p:nvPr/>
        </p:nvGrpSpPr>
        <p:grpSpPr>
          <a:xfrm rot="20041504">
            <a:off x="1281114" y="5465010"/>
            <a:ext cx="1295227" cy="890567"/>
            <a:chOff x="479307" y="3891356"/>
            <a:chExt cx="1307499" cy="890567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5E80FD9-660C-6847-8B97-5BB6F1580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905373">
              <a:off x="479307" y="3891356"/>
              <a:ext cx="1307499" cy="890567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94C690A-5A53-6A43-B42F-2F68EBFE4D9A}"/>
                </a:ext>
              </a:extLst>
            </p:cNvPr>
            <p:cNvSpPr/>
            <p:nvPr/>
          </p:nvSpPr>
          <p:spPr>
            <a:xfrm rot="20913503">
              <a:off x="635385" y="4071099"/>
              <a:ext cx="73774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£20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76E9E2F-51D4-7343-8BAE-99EF9CA69E5E}"/>
              </a:ext>
            </a:extLst>
          </p:cNvPr>
          <p:cNvGrpSpPr/>
          <p:nvPr/>
        </p:nvGrpSpPr>
        <p:grpSpPr>
          <a:xfrm rot="18481384" flipH="1">
            <a:off x="90924" y="5385762"/>
            <a:ext cx="1409813" cy="843308"/>
            <a:chOff x="1315394" y="2228178"/>
            <a:chExt cx="1476273" cy="983424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F15B314E-CB08-144A-9D4C-E933210EA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415725" flipH="1">
              <a:off x="1315394" y="2228178"/>
              <a:ext cx="1476273" cy="983424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C7EF19B-73B5-E544-A79A-ABFC5964175F}"/>
                </a:ext>
              </a:extLst>
            </p:cNvPr>
            <p:cNvSpPr/>
            <p:nvPr/>
          </p:nvSpPr>
          <p:spPr>
            <a:xfrm rot="20031334">
              <a:off x="1817406" y="2282987"/>
              <a:ext cx="64816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£10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095532D-2175-EF42-AE2A-0C7AF2177381}"/>
              </a:ext>
            </a:extLst>
          </p:cNvPr>
          <p:cNvGrpSpPr/>
          <p:nvPr/>
        </p:nvGrpSpPr>
        <p:grpSpPr>
          <a:xfrm rot="20961626" flipH="1">
            <a:off x="2668153" y="5477844"/>
            <a:ext cx="1071819" cy="781533"/>
            <a:chOff x="2652628" y="3596312"/>
            <a:chExt cx="1050277" cy="781533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54103525-AE10-9443-8433-53FE27C5108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189" flipH="1">
              <a:off x="2652628" y="3596312"/>
              <a:ext cx="1050277" cy="781533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86BFA39-A208-E74F-8C5C-2A4EACEDE307}"/>
                </a:ext>
              </a:extLst>
            </p:cNvPr>
            <p:cNvSpPr/>
            <p:nvPr/>
          </p:nvSpPr>
          <p:spPr>
            <a:xfrm rot="855711">
              <a:off x="2951768" y="3684840"/>
              <a:ext cx="64816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£30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E5295A6-5904-BB49-AD33-D64002A83018}"/>
              </a:ext>
            </a:extLst>
          </p:cNvPr>
          <p:cNvGrpSpPr/>
          <p:nvPr/>
        </p:nvGrpSpPr>
        <p:grpSpPr>
          <a:xfrm rot="20041504">
            <a:off x="1321754" y="2925011"/>
            <a:ext cx="1295227" cy="890567"/>
            <a:chOff x="479307" y="3891356"/>
            <a:chExt cx="1307499" cy="890567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20DE61DD-3B81-0641-B223-C4151EBC3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905373">
              <a:off x="479307" y="3891356"/>
              <a:ext cx="1307499" cy="890567"/>
            </a:xfrm>
            <a:prstGeom prst="rect">
              <a:avLst/>
            </a:prstGeom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AC0871C-DE06-4C41-BDCD-BD4AA412CE39}"/>
                </a:ext>
              </a:extLst>
            </p:cNvPr>
            <p:cNvSpPr/>
            <p:nvPr/>
          </p:nvSpPr>
          <p:spPr>
            <a:xfrm rot="20913503">
              <a:off x="635385" y="4071099"/>
              <a:ext cx="73774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£20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982EE3B-AFFC-354C-BC77-8EC9A1E32B27}"/>
              </a:ext>
            </a:extLst>
          </p:cNvPr>
          <p:cNvGrpSpPr/>
          <p:nvPr/>
        </p:nvGrpSpPr>
        <p:grpSpPr>
          <a:xfrm rot="18481384" flipH="1">
            <a:off x="131564" y="2845763"/>
            <a:ext cx="1409813" cy="843308"/>
            <a:chOff x="1315394" y="2228178"/>
            <a:chExt cx="1476273" cy="983424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5594EDF-C180-7947-9223-1256CD7D2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415725" flipH="1">
              <a:off x="1315394" y="2228178"/>
              <a:ext cx="1476273" cy="983424"/>
            </a:xfrm>
            <a:prstGeom prst="rect">
              <a:avLst/>
            </a:prstGeom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36614B1-6316-264A-960F-BC7744B1D72C}"/>
                </a:ext>
              </a:extLst>
            </p:cNvPr>
            <p:cNvSpPr/>
            <p:nvPr/>
          </p:nvSpPr>
          <p:spPr>
            <a:xfrm rot="20031334">
              <a:off x="1817406" y="2282987"/>
              <a:ext cx="64816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£10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B65D6FC-E3CA-2F46-BF68-67980E6042B1}"/>
              </a:ext>
            </a:extLst>
          </p:cNvPr>
          <p:cNvGrpSpPr/>
          <p:nvPr/>
        </p:nvGrpSpPr>
        <p:grpSpPr>
          <a:xfrm rot="20961626" flipH="1">
            <a:off x="2708793" y="2937845"/>
            <a:ext cx="1071819" cy="781533"/>
            <a:chOff x="2652628" y="3596312"/>
            <a:chExt cx="1050277" cy="781533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48A3BA25-4F62-B24E-81BA-F8475A71E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189" flipH="1">
              <a:off x="2652628" y="3596312"/>
              <a:ext cx="1050277" cy="781533"/>
            </a:xfrm>
            <a:prstGeom prst="rect">
              <a:avLst/>
            </a:prstGeom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209479F-D44A-4B4C-8BB6-BB33E9EBF928}"/>
                </a:ext>
              </a:extLst>
            </p:cNvPr>
            <p:cNvSpPr/>
            <p:nvPr/>
          </p:nvSpPr>
          <p:spPr>
            <a:xfrm rot="855711">
              <a:off x="2951768" y="3684840"/>
              <a:ext cx="64816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i="1" dirty="0">
                  <a:solidFill>
                    <a:schemeClr val="tx1"/>
                  </a:solidFill>
                  <a:latin typeface="Playfair Display" pitchFamily="2" charset="77"/>
                  <a:ea typeface="Open Sans"/>
                  <a:cs typeface="Open Sans"/>
                  <a:sym typeface="Open Sans"/>
                </a:rPr>
                <a:t>£30</a:t>
              </a:r>
              <a:endParaRPr lang="en-US" sz="2000" b="1" i="1" dirty="0">
                <a:solidFill>
                  <a:schemeClr val="tx1"/>
                </a:solidFill>
                <a:latin typeface="Playfair Display" pitchFamily="2" charset="77"/>
              </a:endParaRPr>
            </a:p>
          </p:txBody>
        </p:sp>
      </p:grpSp>
      <p:sp>
        <p:nvSpPr>
          <p:cNvPr id="43" name="Google Shape;65;p15">
            <a:extLst>
              <a:ext uri="{FF2B5EF4-FFF2-40B4-BE49-F238E27FC236}">
                <a16:creationId xmlns:a16="http://schemas.microsoft.com/office/drawing/2014/main" id="{AFF0F54B-3AEB-4CE6-A721-31620CC6555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5212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build="p"/>
      <p:bldP spid="12" grpId="0"/>
      <p:bldP spid="13" grpId="0"/>
      <p:bldP spid="14" grpId="0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3115"/>
            <a:ext cx="1107083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 about relative pronouns?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964660"/>
            <a:ext cx="10634741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Relative pronouns connect the relative clause to the rest of the sentence. We use different relative pronouns depending what we are describing.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" name="Picture 1">
            <a:extLst>
              <a:ext uri="{FF2B5EF4-FFF2-40B4-BE49-F238E27FC236}">
                <a16:creationId xmlns:a16="http://schemas.microsoft.com/office/drawing/2014/main" id="{E9651342-4A8E-4269-B4F2-4F64B8C25C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01" y="1757398"/>
            <a:ext cx="1251590" cy="1251590"/>
          </a:xfrm>
          <a:prstGeom prst="rect">
            <a:avLst/>
          </a:prstGeom>
        </p:spPr>
      </p:pic>
      <p:sp>
        <p:nvSpPr>
          <p:cNvPr id="13" name="Rounded Rectangular Callout 27">
            <a:extLst>
              <a:ext uri="{FF2B5EF4-FFF2-40B4-BE49-F238E27FC236}">
                <a16:creationId xmlns:a16="http://schemas.microsoft.com/office/drawing/2014/main" id="{C58EE3E2-E77E-4AF3-B4CA-894796B888CB}"/>
              </a:ext>
            </a:extLst>
          </p:cNvPr>
          <p:cNvSpPr/>
          <p:nvPr/>
        </p:nvSpPr>
        <p:spPr>
          <a:xfrm>
            <a:off x="2073970" y="1867656"/>
            <a:ext cx="2779383" cy="1140082"/>
          </a:xfrm>
          <a:prstGeom prst="wedgeRoundRectCallout">
            <a:avLst>
              <a:gd name="adj1" fmla="val -54209"/>
              <a:gd name="adj2" fmla="val 20874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Look at the examples and complete the table with one of the relative pronouns in bold.</a:t>
            </a:r>
          </a:p>
        </p:txBody>
      </p:sp>
      <p:graphicFrame>
        <p:nvGraphicFramePr>
          <p:cNvPr id="14" name="Table 50">
            <a:extLst>
              <a:ext uri="{FF2B5EF4-FFF2-40B4-BE49-F238E27FC236}">
                <a16:creationId xmlns:a16="http://schemas.microsoft.com/office/drawing/2014/main" id="{6C5DFC15-26E2-4B80-ACD5-8B334C112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62122"/>
              </p:ext>
            </p:extLst>
          </p:nvPr>
        </p:nvGraphicFramePr>
        <p:xfrm>
          <a:off x="5202185" y="1867656"/>
          <a:ext cx="6397570" cy="219846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people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things/animals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306409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places</a:t>
                      </a:r>
                    </a:p>
                  </a:txBody>
                  <a:tcPr anchor="ctr"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687214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times</a:t>
                      </a:r>
                    </a:p>
                  </a:txBody>
                  <a:tcPr anchor="ctr"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943590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possessions</a:t>
                      </a:r>
                    </a:p>
                  </a:txBody>
                  <a:tcPr anchor="ctr"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094483"/>
                  </a:ext>
                </a:extLst>
              </a:tr>
            </a:tbl>
          </a:graphicData>
        </a:graphic>
      </p:graphicFrame>
      <p:pic>
        <p:nvPicPr>
          <p:cNvPr id="15" name="Picture 3">
            <a:extLst>
              <a:ext uri="{FF2B5EF4-FFF2-40B4-BE49-F238E27FC236}">
                <a16:creationId xmlns:a16="http://schemas.microsoft.com/office/drawing/2014/main" id="{A7A86B99-50C7-410A-85DF-3B86B92173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9494" y="5208745"/>
            <a:ext cx="1004825" cy="1004825"/>
          </a:xfrm>
          <a:prstGeom prst="rect">
            <a:avLst/>
          </a:prstGeom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5DB65C87-A392-4CFC-9547-2B5EB116D4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337" y="5499984"/>
            <a:ext cx="987106" cy="987106"/>
          </a:xfrm>
          <a:prstGeom prst="rect">
            <a:avLst/>
          </a:prstGeom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95A6AABF-594D-4D90-9590-37E9F89B08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336" y="5208745"/>
            <a:ext cx="990756" cy="990756"/>
          </a:xfrm>
          <a:prstGeom prst="rect">
            <a:avLst/>
          </a:prstGeom>
        </p:spPr>
      </p:pic>
      <p:pic>
        <p:nvPicPr>
          <p:cNvPr id="18" name="Picture 6">
            <a:extLst>
              <a:ext uri="{FF2B5EF4-FFF2-40B4-BE49-F238E27FC236}">
                <a16:creationId xmlns:a16="http://schemas.microsoft.com/office/drawing/2014/main" id="{E92C2963-7E92-4A0A-B5BA-56D92B85E64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8836" y="5208745"/>
            <a:ext cx="1004825" cy="1004825"/>
          </a:xfrm>
          <a:prstGeom prst="rect">
            <a:avLst/>
          </a:prstGeom>
        </p:spPr>
      </p:pic>
      <p:pic>
        <p:nvPicPr>
          <p:cNvPr id="19" name="Picture 7">
            <a:extLst>
              <a:ext uri="{FF2B5EF4-FFF2-40B4-BE49-F238E27FC236}">
                <a16:creationId xmlns:a16="http://schemas.microsoft.com/office/drawing/2014/main" id="{AF06B233-0BA5-4F3E-AF89-A8558AA95EB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5032" y="5192500"/>
            <a:ext cx="1004825" cy="1004825"/>
          </a:xfrm>
          <a:prstGeom prst="rect">
            <a:avLst/>
          </a:prstGeom>
        </p:spPr>
      </p:pic>
      <p:sp>
        <p:nvSpPr>
          <p:cNvPr id="21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8945938" y="4235318"/>
            <a:ext cx="1672895" cy="1244926"/>
          </a:xfrm>
          <a:prstGeom prst="wedgeRoundRectCallout">
            <a:avLst>
              <a:gd name="adj1" fmla="val 56701"/>
              <a:gd name="adj2" fmla="val 38062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read a wonderful book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was set in New York.</a:t>
            </a:r>
          </a:p>
        </p:txBody>
      </p:sp>
      <p:sp>
        <p:nvSpPr>
          <p:cNvPr id="23" name="Rounded Rectangular Callout 29">
            <a:extLst>
              <a:ext uri="{FF2B5EF4-FFF2-40B4-BE49-F238E27FC236}">
                <a16:creationId xmlns:a16="http://schemas.microsoft.com/office/drawing/2014/main" id="{466DD234-0DA5-4366-9D49-A1A9BFEFD2DC}"/>
              </a:ext>
            </a:extLst>
          </p:cNvPr>
          <p:cNvSpPr/>
          <p:nvPr/>
        </p:nvSpPr>
        <p:spPr>
          <a:xfrm>
            <a:off x="7083106" y="4390664"/>
            <a:ext cx="1672895" cy="1391157"/>
          </a:xfrm>
          <a:prstGeom prst="wedgeRoundRectCallout">
            <a:avLst>
              <a:gd name="adj1" fmla="val -61028"/>
              <a:gd name="adj2" fmla="val 37102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always remember the day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broke my arm skiing.</a:t>
            </a:r>
          </a:p>
        </p:txBody>
      </p:sp>
      <p:sp>
        <p:nvSpPr>
          <p:cNvPr id="26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2602688" y="3435783"/>
            <a:ext cx="2032636" cy="1384296"/>
          </a:xfrm>
          <a:prstGeom prst="wedgeRoundRectCallout">
            <a:avLst>
              <a:gd name="adj1" fmla="val -28069"/>
              <a:gd name="adj2" fmla="val 65311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He’s the boy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walk to school with.</a:t>
            </a:r>
          </a:p>
        </p:txBody>
      </p:sp>
      <p:sp>
        <p:nvSpPr>
          <p:cNvPr id="27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401075" y="3898216"/>
            <a:ext cx="2032636" cy="921863"/>
          </a:xfrm>
          <a:prstGeom prst="wedgeRoundRectCallout">
            <a:avLst>
              <a:gd name="adj1" fmla="val -28069"/>
              <a:gd name="adj2" fmla="val 652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restaurant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had my birthday party.</a:t>
            </a:r>
          </a:p>
        </p:txBody>
      </p:sp>
      <p:sp>
        <p:nvSpPr>
          <p:cNvPr id="28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5149572" y="4390478"/>
            <a:ext cx="1743597" cy="921863"/>
          </a:xfrm>
          <a:prstGeom prst="wedgeRoundRectCallout">
            <a:avLst>
              <a:gd name="adj1" fmla="val -56824"/>
              <a:gd name="adj2" fmla="val 374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dog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whose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owner is sitting over there.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84CE946-9414-4DDE-A0A3-4B6468942A7B}"/>
              </a:ext>
            </a:extLst>
          </p:cNvPr>
          <p:cNvSpPr/>
          <p:nvPr/>
        </p:nvSpPr>
        <p:spPr>
          <a:xfrm>
            <a:off x="9439491" y="1909032"/>
            <a:ext cx="9871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who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932195B-EFA4-4AE3-9590-2A4C086E2288}"/>
              </a:ext>
            </a:extLst>
          </p:cNvPr>
          <p:cNvSpPr/>
          <p:nvPr/>
        </p:nvSpPr>
        <p:spPr>
          <a:xfrm>
            <a:off x="9352222" y="2340436"/>
            <a:ext cx="9871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Open Sans" charset="0"/>
              </a:rPr>
              <a:t>which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09E30158-A260-48DF-90C6-6FE9477E47FB}"/>
              </a:ext>
            </a:extLst>
          </p:cNvPr>
          <p:cNvSpPr/>
          <p:nvPr/>
        </p:nvSpPr>
        <p:spPr>
          <a:xfrm>
            <a:off x="9394918" y="2772668"/>
            <a:ext cx="9871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where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81EB1D29-3FD4-468B-94F8-F5CE39C02F89}"/>
              </a:ext>
            </a:extLst>
          </p:cNvPr>
          <p:cNvSpPr/>
          <p:nvPr/>
        </p:nvSpPr>
        <p:spPr>
          <a:xfrm>
            <a:off x="9465258" y="3217312"/>
            <a:ext cx="9871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when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C28A3932-AE77-4E7A-B8F5-8F4C79450ED3}"/>
              </a:ext>
            </a:extLst>
          </p:cNvPr>
          <p:cNvSpPr/>
          <p:nvPr/>
        </p:nvSpPr>
        <p:spPr>
          <a:xfrm>
            <a:off x="9451564" y="3654321"/>
            <a:ext cx="11039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</a:rPr>
              <a:t>whose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5" name="Google Shape;65;p15">
            <a:extLst>
              <a:ext uri="{FF2B5EF4-FFF2-40B4-BE49-F238E27FC236}">
                <a16:creationId xmlns:a16="http://schemas.microsoft.com/office/drawing/2014/main" id="{68B1110C-F212-4007-B803-D9ECF44F294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4834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build="p"/>
      <p:bldP spid="13" grpId="0" animBg="1"/>
      <p:bldP spid="21" grpId="0" animBg="1"/>
      <p:bldP spid="23" grpId="0" animBg="1"/>
      <p:bldP spid="26" grpId="0" animBg="1"/>
      <p:bldP spid="27" grpId="0" animBg="1"/>
      <p:bldP spid="28" grpId="0" animBg="1"/>
      <p:bldP spid="4" grpId="0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3115"/>
            <a:ext cx="1107083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 about relative pronouns?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838048"/>
            <a:ext cx="10634741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relative pronouns connect the relative clause to the rest of the sentence. We use different relative pronouns depending what we are describing.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4" name="Table 50">
            <a:extLst>
              <a:ext uri="{FF2B5EF4-FFF2-40B4-BE49-F238E27FC236}">
                <a16:creationId xmlns:a16="http://schemas.microsoft.com/office/drawing/2014/main" id="{6C5DFC15-26E2-4B80-ACD5-8B334C112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814390"/>
              </p:ext>
            </p:extLst>
          </p:nvPr>
        </p:nvGraphicFramePr>
        <p:xfrm>
          <a:off x="535930" y="3334987"/>
          <a:ext cx="6397570" cy="2198465"/>
        </p:xfrm>
        <a:graphic>
          <a:graphicData uri="http://schemas.openxmlformats.org/drawingml/2006/table">
            <a:tbl>
              <a:tblPr firstRow="1" bandRow="1">
                <a:tableStyleId>{C3A2CA1F-3267-4498-8071-7EE1E42671EB}</a:tableStyleId>
              </a:tblPr>
              <a:tblGrid>
                <a:gridCol w="3198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people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who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things/animals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which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306409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places</a:t>
                      </a:r>
                    </a:p>
                  </a:txBody>
                  <a:tcPr anchor="ctr"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where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687214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times</a:t>
                      </a:r>
                    </a:p>
                  </a:txBody>
                  <a:tcPr anchor="ctr"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when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943590"/>
                  </a:ext>
                </a:extLst>
              </a:tr>
              <a:tr h="439693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             possessions</a:t>
                      </a:r>
                    </a:p>
                  </a:txBody>
                  <a:tcPr anchor="ctr">
                    <a:solidFill>
                      <a:srgbClr val="0070C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rgbClr val="002060"/>
                          </a:solidFill>
                          <a:latin typeface="Open Sans" charset="0"/>
                          <a:ea typeface="Open Sans" charset="0"/>
                          <a:cs typeface="Open Sans" charset="0"/>
                        </a:rPr>
                        <a:t>whose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094483"/>
                  </a:ext>
                </a:extLst>
              </a:tr>
            </a:tbl>
          </a:graphicData>
        </a:graphic>
      </p:graphicFrame>
      <p:sp>
        <p:nvSpPr>
          <p:cNvPr id="21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9367746" y="1944073"/>
            <a:ext cx="2238083" cy="733799"/>
          </a:xfrm>
          <a:prstGeom prst="wedgeRoundRectCallout">
            <a:avLst>
              <a:gd name="adj1" fmla="val 56701"/>
              <a:gd name="adj2" fmla="val 38062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read a wonderful book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was set in New York.</a:t>
            </a:r>
          </a:p>
        </p:txBody>
      </p:sp>
      <p:sp>
        <p:nvSpPr>
          <p:cNvPr id="23" name="Rounded Rectangular Callout 29">
            <a:extLst>
              <a:ext uri="{FF2B5EF4-FFF2-40B4-BE49-F238E27FC236}">
                <a16:creationId xmlns:a16="http://schemas.microsoft.com/office/drawing/2014/main" id="{466DD234-0DA5-4366-9D49-A1A9BFEFD2DC}"/>
              </a:ext>
            </a:extLst>
          </p:cNvPr>
          <p:cNvSpPr/>
          <p:nvPr/>
        </p:nvSpPr>
        <p:spPr>
          <a:xfrm>
            <a:off x="6950479" y="1884492"/>
            <a:ext cx="2238083" cy="1064979"/>
          </a:xfrm>
          <a:prstGeom prst="wedgeRoundRectCallout">
            <a:avLst>
              <a:gd name="adj1" fmla="val -61028"/>
              <a:gd name="adj2" fmla="val 37102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always remember the day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broke my arm skiing.</a:t>
            </a:r>
          </a:p>
        </p:txBody>
      </p:sp>
      <p:sp>
        <p:nvSpPr>
          <p:cNvPr id="26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2694013" y="1918924"/>
            <a:ext cx="2032636" cy="733799"/>
          </a:xfrm>
          <a:prstGeom prst="wedgeRoundRectCallout">
            <a:avLst>
              <a:gd name="adj1" fmla="val -28069"/>
              <a:gd name="adj2" fmla="val 65311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He’s the boy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walk to school with.</a:t>
            </a:r>
          </a:p>
        </p:txBody>
      </p:sp>
      <p:sp>
        <p:nvSpPr>
          <p:cNvPr id="27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448979" y="1944073"/>
            <a:ext cx="2032636" cy="921863"/>
          </a:xfrm>
          <a:prstGeom prst="wedgeRoundRectCallout">
            <a:avLst>
              <a:gd name="adj1" fmla="val -28069"/>
              <a:gd name="adj2" fmla="val 652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restaurant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had my birthday party.</a:t>
            </a:r>
          </a:p>
        </p:txBody>
      </p:sp>
      <p:sp>
        <p:nvSpPr>
          <p:cNvPr id="28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4889121" y="1853326"/>
            <a:ext cx="1743597" cy="921863"/>
          </a:xfrm>
          <a:prstGeom prst="wedgeRoundRectCallout">
            <a:avLst>
              <a:gd name="adj1" fmla="val -56824"/>
              <a:gd name="adj2" fmla="val 374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dog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whose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owner is sitting over there.</a:t>
            </a:r>
          </a:p>
        </p:txBody>
      </p:sp>
      <p:pic>
        <p:nvPicPr>
          <p:cNvPr id="24" name="Picture 1">
            <a:extLst>
              <a:ext uri="{FF2B5EF4-FFF2-40B4-BE49-F238E27FC236}">
                <a16:creationId xmlns:a16="http://schemas.microsoft.com/office/drawing/2014/main" id="{48DFEEB7-32DC-4C38-A871-A8D57F761A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2412" y="768874"/>
            <a:ext cx="1038622" cy="1038622"/>
          </a:xfrm>
          <a:prstGeom prst="rect">
            <a:avLst/>
          </a:prstGeom>
        </p:spPr>
      </p:pic>
      <p:sp>
        <p:nvSpPr>
          <p:cNvPr id="25" name="Rounded Rectangular Callout 27">
            <a:extLst>
              <a:ext uri="{FF2B5EF4-FFF2-40B4-BE49-F238E27FC236}">
                <a16:creationId xmlns:a16="http://schemas.microsoft.com/office/drawing/2014/main" id="{759C89CA-A65F-4ECF-A9EC-257E1215FA11}"/>
              </a:ext>
            </a:extLst>
          </p:cNvPr>
          <p:cNvSpPr/>
          <p:nvPr/>
        </p:nvSpPr>
        <p:spPr>
          <a:xfrm>
            <a:off x="7183735" y="3140743"/>
            <a:ext cx="4742199" cy="1031762"/>
          </a:xfrm>
          <a:prstGeom prst="wedgeRoundRectCallout">
            <a:avLst>
              <a:gd name="adj1" fmla="val 52719"/>
              <a:gd name="adj2" fmla="val -3699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defining relative clauses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, we can also use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that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instead of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who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which.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cannot use </a:t>
            </a:r>
            <a:r>
              <a:rPr lang="en-US" sz="1600" i="1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that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after a comma with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non-defining relative clauses.</a:t>
            </a:r>
          </a:p>
        </p:txBody>
      </p:sp>
      <p:sp>
        <p:nvSpPr>
          <p:cNvPr id="33" name="Arc 77">
            <a:extLst>
              <a:ext uri="{FF2B5EF4-FFF2-40B4-BE49-F238E27FC236}">
                <a16:creationId xmlns:a16="http://schemas.microsoft.com/office/drawing/2014/main" id="{8A149D0F-8A3F-4903-8542-190210D6BE45}"/>
              </a:ext>
            </a:extLst>
          </p:cNvPr>
          <p:cNvSpPr/>
          <p:nvPr/>
        </p:nvSpPr>
        <p:spPr>
          <a:xfrm rot="5157138" flipV="1">
            <a:off x="5396786" y="3283819"/>
            <a:ext cx="2089380" cy="2725736"/>
          </a:xfrm>
          <a:prstGeom prst="arc">
            <a:avLst>
              <a:gd name="adj1" fmla="val 7904317"/>
              <a:gd name="adj2" fmla="val 1290348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Google Shape;65;p15">
            <a:extLst>
              <a:ext uri="{FF2B5EF4-FFF2-40B4-BE49-F238E27FC236}">
                <a16:creationId xmlns:a16="http://schemas.microsoft.com/office/drawing/2014/main" id="{1E597F86-A94A-47FD-8A11-A2BE2384405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3140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 idx="4294967295"/>
          </p:nvPr>
        </p:nvSpPr>
        <p:spPr>
          <a:xfrm>
            <a:off x="450601" y="173115"/>
            <a:ext cx="11070839" cy="1312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SzPct val="250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 about relative pronouns?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450601" y="838048"/>
            <a:ext cx="10634741" cy="733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9E3611"/>
              </a:buClr>
              <a:buSzPct val="25000"/>
              <a:buFont typeface="Noto Sans Symbols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relative pronouns connect the relative clause to the rest of the sentence. We use different relative pronouns depending what we are describing.</a:t>
            </a:r>
            <a:endParaRPr lang="en-US" sz="2000" b="1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" name="Rounded Rectangular Callout 30">
            <a:extLst>
              <a:ext uri="{FF2B5EF4-FFF2-40B4-BE49-F238E27FC236}">
                <a16:creationId xmlns:a16="http://schemas.microsoft.com/office/drawing/2014/main" id="{E1A0D18A-381E-4AE6-A4C0-5D29700FC9FC}"/>
              </a:ext>
            </a:extLst>
          </p:cNvPr>
          <p:cNvSpPr/>
          <p:nvPr/>
        </p:nvSpPr>
        <p:spPr>
          <a:xfrm>
            <a:off x="7064024" y="3031091"/>
            <a:ext cx="4416840" cy="1037622"/>
          </a:xfrm>
          <a:prstGeom prst="wedgeRoundRectCallout">
            <a:avLst>
              <a:gd name="adj1" fmla="val 41752"/>
              <a:gd name="adj2" fmla="val -58540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He’s the boy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walk to school with.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He’s the boy I walk to school with.</a:t>
            </a:r>
          </a:p>
        </p:txBody>
      </p:sp>
      <p:sp>
        <p:nvSpPr>
          <p:cNvPr id="36" name="Rounded Rectangular Callout 27">
            <a:extLst>
              <a:ext uri="{FF2B5EF4-FFF2-40B4-BE49-F238E27FC236}">
                <a16:creationId xmlns:a16="http://schemas.microsoft.com/office/drawing/2014/main" id="{BE003B88-7A7A-4852-9AF0-18519D21DA61}"/>
              </a:ext>
            </a:extLst>
          </p:cNvPr>
          <p:cNvSpPr/>
          <p:nvPr/>
        </p:nvSpPr>
        <p:spPr>
          <a:xfrm>
            <a:off x="233633" y="4489155"/>
            <a:ext cx="3443397" cy="898332"/>
          </a:xfrm>
          <a:prstGeom prst="wedgeRoundRectCallout">
            <a:avLst>
              <a:gd name="adj1" fmla="val 41688"/>
              <a:gd name="adj2" fmla="val -62046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‘the boy’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the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object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of the clause here, so it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 be omitted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: 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e.g. ‘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 walk to school with the boy.’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46B38DF-EA5E-478C-B374-B0C62B4D9739}"/>
              </a:ext>
            </a:extLst>
          </p:cNvPr>
          <p:cNvSpPr/>
          <p:nvPr/>
        </p:nvSpPr>
        <p:spPr>
          <a:xfrm>
            <a:off x="488880" y="5474594"/>
            <a:ext cx="8114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Subject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68587115-5512-448C-BEC6-18A0B926D23D}"/>
              </a:ext>
            </a:extLst>
          </p:cNvPr>
          <p:cNvSpPr/>
          <p:nvPr/>
        </p:nvSpPr>
        <p:spPr>
          <a:xfrm>
            <a:off x="2797482" y="5430748"/>
            <a:ext cx="7377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Object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8" name="Arc 77">
            <a:extLst>
              <a:ext uri="{FF2B5EF4-FFF2-40B4-BE49-F238E27FC236}">
                <a16:creationId xmlns:a16="http://schemas.microsoft.com/office/drawing/2014/main" id="{F624608E-0FE3-4D6E-9076-082C395DF780}"/>
              </a:ext>
            </a:extLst>
          </p:cNvPr>
          <p:cNvSpPr/>
          <p:nvPr/>
        </p:nvSpPr>
        <p:spPr>
          <a:xfrm rot="11635368" flipV="1">
            <a:off x="-1214433" y="4419504"/>
            <a:ext cx="2089380" cy="2725736"/>
          </a:xfrm>
          <a:prstGeom prst="arc">
            <a:avLst>
              <a:gd name="adj1" fmla="val 12490486"/>
              <a:gd name="adj2" fmla="val 130222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9" name="Arc 77">
            <a:extLst>
              <a:ext uri="{FF2B5EF4-FFF2-40B4-BE49-F238E27FC236}">
                <a16:creationId xmlns:a16="http://schemas.microsoft.com/office/drawing/2014/main" id="{48F5CAEC-2C70-4258-9D8D-243456E17FD7}"/>
              </a:ext>
            </a:extLst>
          </p:cNvPr>
          <p:cNvSpPr/>
          <p:nvPr/>
        </p:nvSpPr>
        <p:spPr>
          <a:xfrm rot="11635368" flipV="1">
            <a:off x="1004212" y="4349163"/>
            <a:ext cx="2089380" cy="2725736"/>
          </a:xfrm>
          <a:prstGeom prst="arc">
            <a:avLst>
              <a:gd name="adj1" fmla="val 12490486"/>
              <a:gd name="adj2" fmla="val 130222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1" name="Rounded Rectangular Callout 28">
            <a:extLst>
              <a:ext uri="{FF2B5EF4-FFF2-40B4-BE49-F238E27FC236}">
                <a16:creationId xmlns:a16="http://schemas.microsoft.com/office/drawing/2014/main" id="{D33CC578-FC92-4A82-B44E-0B721C430D00}"/>
              </a:ext>
            </a:extLst>
          </p:cNvPr>
          <p:cNvSpPr/>
          <p:nvPr/>
        </p:nvSpPr>
        <p:spPr>
          <a:xfrm>
            <a:off x="3954456" y="4624242"/>
            <a:ext cx="3987299" cy="733799"/>
          </a:xfrm>
          <a:prstGeom prst="wedgeRoundRectCallout">
            <a:avLst>
              <a:gd name="adj1" fmla="val 28759"/>
              <a:gd name="adj2" fmla="val -59710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read a book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was set in NYC.</a:t>
            </a:r>
          </a:p>
          <a:p>
            <a:pPr lvl="0">
              <a:buSzPct val="25000"/>
            </a:pPr>
            <a:endParaRPr lang="en-US" sz="1600" dirty="0">
              <a:latin typeface="Open Sans" charset="0"/>
              <a:ea typeface="Open Sans" charset="0"/>
              <a:cs typeface="Open Sans" charset="0"/>
              <a:sym typeface="Open Sans"/>
            </a:endParaRPr>
          </a:p>
          <a:p>
            <a:pPr lvl="0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read a book was set in NYC.</a:t>
            </a:r>
          </a:p>
        </p:txBody>
      </p:sp>
      <p:sp>
        <p:nvSpPr>
          <p:cNvPr id="43" name="Rounded Rectangular Callout 27">
            <a:extLst>
              <a:ext uri="{FF2B5EF4-FFF2-40B4-BE49-F238E27FC236}">
                <a16:creationId xmlns:a16="http://schemas.microsoft.com/office/drawing/2014/main" id="{6C9D563A-CE32-4B6C-89A7-385F891285C8}"/>
              </a:ext>
            </a:extLst>
          </p:cNvPr>
          <p:cNvSpPr/>
          <p:nvPr/>
        </p:nvSpPr>
        <p:spPr>
          <a:xfrm>
            <a:off x="8103433" y="4670497"/>
            <a:ext cx="3724785" cy="898332"/>
          </a:xfrm>
          <a:prstGeom prst="wedgeRoundRectCallout">
            <a:avLst>
              <a:gd name="adj1" fmla="val 53536"/>
              <a:gd name="adj2" fmla="val -41688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book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is the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subject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of the clause here, so it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can’t be omitted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: </a:t>
            </a:r>
          </a:p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e.g.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The book was set in NYC.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FDAEBD9C-D231-4327-87E4-35DE94712E7C}"/>
              </a:ext>
            </a:extLst>
          </p:cNvPr>
          <p:cNvSpPr/>
          <p:nvPr/>
        </p:nvSpPr>
        <p:spPr>
          <a:xfrm>
            <a:off x="8997505" y="5586488"/>
            <a:ext cx="8114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Subject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5" name="Arc 77">
            <a:extLst>
              <a:ext uri="{FF2B5EF4-FFF2-40B4-BE49-F238E27FC236}">
                <a16:creationId xmlns:a16="http://schemas.microsoft.com/office/drawing/2014/main" id="{E1343F23-5D9C-409E-A995-9D46D261C832}"/>
              </a:ext>
            </a:extLst>
          </p:cNvPr>
          <p:cNvSpPr/>
          <p:nvPr/>
        </p:nvSpPr>
        <p:spPr>
          <a:xfrm rot="11635368" flipV="1">
            <a:off x="7294192" y="4531398"/>
            <a:ext cx="2089380" cy="2725736"/>
          </a:xfrm>
          <a:prstGeom prst="arc">
            <a:avLst>
              <a:gd name="adj1" fmla="val 12490486"/>
              <a:gd name="adj2" fmla="val 130222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B8BFD9F5-AFBC-4906-A59B-8800CDAB4A5D}"/>
              </a:ext>
            </a:extLst>
          </p:cNvPr>
          <p:cNvSpPr/>
          <p:nvPr/>
        </p:nvSpPr>
        <p:spPr>
          <a:xfrm>
            <a:off x="1229508" y="5473163"/>
            <a:ext cx="5854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7" name="Arc 77">
            <a:extLst>
              <a:ext uri="{FF2B5EF4-FFF2-40B4-BE49-F238E27FC236}">
                <a16:creationId xmlns:a16="http://schemas.microsoft.com/office/drawing/2014/main" id="{83563718-953F-4CE2-89C1-EE17654CBE1A}"/>
              </a:ext>
            </a:extLst>
          </p:cNvPr>
          <p:cNvSpPr/>
          <p:nvPr/>
        </p:nvSpPr>
        <p:spPr>
          <a:xfrm rot="10476432" flipV="1">
            <a:off x="-726363" y="4803133"/>
            <a:ext cx="2245841" cy="2725736"/>
          </a:xfrm>
          <a:prstGeom prst="arc">
            <a:avLst>
              <a:gd name="adj1" fmla="val 12470067"/>
              <a:gd name="adj2" fmla="val 1324013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FE987DA0-9F7C-4B90-8D11-D788261A0DCF}"/>
              </a:ext>
            </a:extLst>
          </p:cNvPr>
          <p:cNvSpPr/>
          <p:nvPr/>
        </p:nvSpPr>
        <p:spPr>
          <a:xfrm>
            <a:off x="9891336" y="5586488"/>
            <a:ext cx="6351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Verb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9" name="Arc 77">
            <a:extLst>
              <a:ext uri="{FF2B5EF4-FFF2-40B4-BE49-F238E27FC236}">
                <a16:creationId xmlns:a16="http://schemas.microsoft.com/office/drawing/2014/main" id="{5DAE93D5-4214-462A-925F-BE9813C73FB0}"/>
              </a:ext>
            </a:extLst>
          </p:cNvPr>
          <p:cNvSpPr/>
          <p:nvPr/>
        </p:nvSpPr>
        <p:spPr>
          <a:xfrm rot="11635368" flipV="1">
            <a:off x="8188023" y="4531398"/>
            <a:ext cx="2089380" cy="2725736"/>
          </a:xfrm>
          <a:prstGeom prst="arc">
            <a:avLst>
              <a:gd name="adj1" fmla="val 12490486"/>
              <a:gd name="adj2" fmla="val 130222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0" name="Pentagon 2">
            <a:extLst>
              <a:ext uri="{FF2B5EF4-FFF2-40B4-BE49-F238E27FC236}">
                <a16:creationId xmlns:a16="http://schemas.microsoft.com/office/drawing/2014/main" id="{51F65538-78C1-4E70-A4D2-A52889C05BA1}"/>
              </a:ext>
            </a:extLst>
          </p:cNvPr>
          <p:cNvSpPr/>
          <p:nvPr/>
        </p:nvSpPr>
        <p:spPr>
          <a:xfrm>
            <a:off x="9566031" y="5974677"/>
            <a:ext cx="2261579" cy="718305"/>
          </a:xfrm>
          <a:prstGeom prst="homePlate">
            <a:avLst/>
          </a:prstGeom>
          <a:solidFill>
            <a:srgbClr val="00A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Let’s </a:t>
            </a:r>
            <a:r>
              <a:rPr lang="en-US" sz="1600" dirty="0" err="1">
                <a:latin typeface="Open Sans"/>
                <a:ea typeface="Open Sans"/>
                <a:cs typeface="Open Sans"/>
                <a:sym typeface="Open Sans"/>
              </a:rPr>
              <a:t>practise</a:t>
            </a:r>
            <a:r>
              <a:rPr lang="en-US" sz="1600" dirty="0">
                <a:latin typeface="Open Sans"/>
                <a:ea typeface="Open Sans"/>
                <a:cs typeface="Open Sans"/>
                <a:sym typeface="Open Sans"/>
              </a:rPr>
              <a:t>!</a:t>
            </a:r>
          </a:p>
        </p:txBody>
      </p:sp>
      <p:sp>
        <p:nvSpPr>
          <p:cNvPr id="42" name="Rounded Rectangular Callout 28">
            <a:extLst>
              <a:ext uri="{FF2B5EF4-FFF2-40B4-BE49-F238E27FC236}">
                <a16:creationId xmlns:a16="http://schemas.microsoft.com/office/drawing/2014/main" id="{893CED8E-0015-420E-BF68-DD5C017108C2}"/>
              </a:ext>
            </a:extLst>
          </p:cNvPr>
          <p:cNvSpPr/>
          <p:nvPr/>
        </p:nvSpPr>
        <p:spPr>
          <a:xfrm>
            <a:off x="9367746" y="1944073"/>
            <a:ext cx="2238083" cy="733799"/>
          </a:xfrm>
          <a:prstGeom prst="wedgeRoundRectCallout">
            <a:avLst>
              <a:gd name="adj1" fmla="val 56701"/>
              <a:gd name="adj2" fmla="val 38062"/>
              <a:gd name="adj3" fmla="val 16667"/>
            </a:avLst>
          </a:prstGeom>
          <a:solidFill>
            <a:srgbClr val="EA4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 read a wonderful book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which 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was set in New York.</a:t>
            </a:r>
          </a:p>
        </p:txBody>
      </p:sp>
      <p:sp>
        <p:nvSpPr>
          <p:cNvPr id="50" name="Rounded Rectangular Callout 29">
            <a:extLst>
              <a:ext uri="{FF2B5EF4-FFF2-40B4-BE49-F238E27FC236}">
                <a16:creationId xmlns:a16="http://schemas.microsoft.com/office/drawing/2014/main" id="{466DD234-0DA5-4366-9D49-A1A9BFEFD2DC}"/>
              </a:ext>
            </a:extLst>
          </p:cNvPr>
          <p:cNvSpPr/>
          <p:nvPr/>
        </p:nvSpPr>
        <p:spPr>
          <a:xfrm>
            <a:off x="6950479" y="1884492"/>
            <a:ext cx="2236051" cy="981444"/>
          </a:xfrm>
          <a:prstGeom prst="wedgeRoundRectCallout">
            <a:avLst>
              <a:gd name="adj1" fmla="val -61028"/>
              <a:gd name="adj2" fmla="val 37102"/>
              <a:gd name="adj3" fmla="val 16667"/>
            </a:avLst>
          </a:prstGeom>
          <a:solidFill>
            <a:srgbClr val="5F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I’ll always remember the day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when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broke my arm skiing.</a:t>
            </a:r>
          </a:p>
        </p:txBody>
      </p:sp>
      <p:sp>
        <p:nvSpPr>
          <p:cNvPr id="51" name="Rounded Rectangular Callout 30">
            <a:extLst>
              <a:ext uri="{FF2B5EF4-FFF2-40B4-BE49-F238E27FC236}">
                <a16:creationId xmlns:a16="http://schemas.microsoft.com/office/drawing/2014/main" id="{6ED93D4A-C01B-4888-8661-E2E37BC5A5C7}"/>
              </a:ext>
            </a:extLst>
          </p:cNvPr>
          <p:cNvSpPr/>
          <p:nvPr/>
        </p:nvSpPr>
        <p:spPr>
          <a:xfrm>
            <a:off x="2694013" y="1918924"/>
            <a:ext cx="2032636" cy="733799"/>
          </a:xfrm>
          <a:prstGeom prst="wedgeRoundRectCallout">
            <a:avLst>
              <a:gd name="adj1" fmla="val -28069"/>
              <a:gd name="adj2" fmla="val 65311"/>
              <a:gd name="adj3" fmla="val 16667"/>
            </a:avLst>
          </a:prstGeom>
          <a:solidFill>
            <a:srgbClr val="FCC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He’s the boy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walk to school with.</a:t>
            </a:r>
          </a:p>
        </p:txBody>
      </p:sp>
      <p:sp>
        <p:nvSpPr>
          <p:cNvPr id="52" name="Rounded Rectangular Callout 31">
            <a:extLst>
              <a:ext uri="{FF2B5EF4-FFF2-40B4-BE49-F238E27FC236}">
                <a16:creationId xmlns:a16="http://schemas.microsoft.com/office/drawing/2014/main" id="{372771C4-469D-4748-A5F3-74547AF82041}"/>
              </a:ext>
            </a:extLst>
          </p:cNvPr>
          <p:cNvSpPr/>
          <p:nvPr/>
        </p:nvSpPr>
        <p:spPr>
          <a:xfrm>
            <a:off x="448979" y="1944073"/>
            <a:ext cx="2032636" cy="921863"/>
          </a:xfrm>
          <a:prstGeom prst="wedgeRoundRectCallout">
            <a:avLst>
              <a:gd name="adj1" fmla="val -28069"/>
              <a:gd name="adj2" fmla="val 65288"/>
              <a:gd name="adj3" fmla="val 16667"/>
            </a:avLst>
          </a:prstGeom>
          <a:solidFill>
            <a:srgbClr val="37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restaurant </a:t>
            </a:r>
            <a:r>
              <a:rPr lang="en-US" sz="1600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where</a:t>
            </a:r>
            <a:r>
              <a:rPr lang="en-US" sz="1600" dirty="0">
                <a:latin typeface="Open Sans" charset="0"/>
                <a:ea typeface="Open Sans" charset="0"/>
                <a:cs typeface="Open Sans" charset="0"/>
                <a:sym typeface="Open Sans"/>
              </a:rPr>
              <a:t> I had my birthday party.</a:t>
            </a:r>
          </a:p>
        </p:txBody>
      </p:sp>
      <p:sp>
        <p:nvSpPr>
          <p:cNvPr id="53" name="Rounded Rectangular Callout 32">
            <a:extLst>
              <a:ext uri="{FF2B5EF4-FFF2-40B4-BE49-F238E27FC236}">
                <a16:creationId xmlns:a16="http://schemas.microsoft.com/office/drawing/2014/main" id="{6F76CB94-D6FB-427F-9A67-1A9B329790EF}"/>
              </a:ext>
            </a:extLst>
          </p:cNvPr>
          <p:cNvSpPr/>
          <p:nvPr/>
        </p:nvSpPr>
        <p:spPr>
          <a:xfrm>
            <a:off x="4889121" y="1853326"/>
            <a:ext cx="1743597" cy="921863"/>
          </a:xfrm>
          <a:prstGeom prst="wedgeRoundRectCallout">
            <a:avLst>
              <a:gd name="adj1" fmla="val -56824"/>
              <a:gd name="adj2" fmla="val 37430"/>
              <a:gd name="adj3" fmla="val 16667"/>
            </a:avLst>
          </a:prstGeom>
          <a:solidFill>
            <a:srgbClr val="A27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It’s the dog </a:t>
            </a:r>
            <a:r>
              <a:rPr lang="en-US" b="1" dirty="0">
                <a:latin typeface="Open Sans" charset="0"/>
                <a:ea typeface="Open Sans" charset="0"/>
                <a:cs typeface="Open Sans" charset="0"/>
                <a:sym typeface="Open Sans"/>
              </a:rPr>
              <a:t>whose</a:t>
            </a:r>
            <a:r>
              <a:rPr lang="en-US" dirty="0">
                <a:latin typeface="Open Sans" charset="0"/>
                <a:ea typeface="Open Sans" charset="0"/>
                <a:cs typeface="Open Sans" charset="0"/>
                <a:sym typeface="Open Sans"/>
              </a:rPr>
              <a:t> owner is sitting over there.</a:t>
            </a:r>
          </a:p>
        </p:txBody>
      </p:sp>
      <p:sp>
        <p:nvSpPr>
          <p:cNvPr id="54" name="Rounded Rectangular Callout 27">
            <a:extLst>
              <a:ext uri="{FF2B5EF4-FFF2-40B4-BE49-F238E27FC236}">
                <a16:creationId xmlns:a16="http://schemas.microsoft.com/office/drawing/2014/main" id="{5F3CBD37-891E-4284-9911-B7D884D60DA6}"/>
              </a:ext>
            </a:extLst>
          </p:cNvPr>
          <p:cNvSpPr/>
          <p:nvPr/>
        </p:nvSpPr>
        <p:spPr>
          <a:xfrm>
            <a:off x="224106" y="3095843"/>
            <a:ext cx="6349675" cy="963546"/>
          </a:xfrm>
          <a:prstGeom prst="wedgeRoundRectCallout">
            <a:avLst>
              <a:gd name="adj1" fmla="val 52719"/>
              <a:gd name="adj2" fmla="val -36990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In </a:t>
            </a:r>
            <a:r>
              <a:rPr lang="en-US" sz="16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defining relative clauses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(never with non-defining) we can omit the relative pronouns 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who, which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or</a:t>
            </a:r>
            <a:r>
              <a:rPr lang="en-US" sz="1600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that 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when the relative pronoun is the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object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of the clause, not the </a:t>
            </a:r>
            <a:r>
              <a:rPr lang="en-US" sz="1600" u="sng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subject.</a:t>
            </a: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 Look…</a:t>
            </a:r>
            <a:endParaRPr lang="en-US" sz="16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  <a:sym typeface="Open Sans"/>
            </a:endParaRPr>
          </a:p>
        </p:txBody>
      </p:sp>
      <p:pic>
        <p:nvPicPr>
          <p:cNvPr id="56" name="Picture 1">
            <a:extLst>
              <a:ext uri="{FF2B5EF4-FFF2-40B4-BE49-F238E27FC236}">
                <a16:creationId xmlns:a16="http://schemas.microsoft.com/office/drawing/2014/main" id="{48DFEEB7-32DC-4C38-A871-A8D57F761A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2412" y="768874"/>
            <a:ext cx="1038622" cy="1038622"/>
          </a:xfrm>
          <a:prstGeom prst="rect">
            <a:avLst/>
          </a:prstGeom>
        </p:spPr>
      </p:pic>
      <p:pic>
        <p:nvPicPr>
          <p:cNvPr id="3" name="Graphic 2" descr="Checkmark">
            <a:extLst>
              <a:ext uri="{FF2B5EF4-FFF2-40B4-BE49-F238E27FC236}">
                <a16:creationId xmlns:a16="http://schemas.microsoft.com/office/drawing/2014/main" id="{ED77925C-B78F-4533-90A1-D47650026F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49086" y="3101634"/>
            <a:ext cx="467120" cy="467120"/>
          </a:xfrm>
          <a:prstGeom prst="rect">
            <a:avLst/>
          </a:prstGeom>
        </p:spPr>
      </p:pic>
      <p:pic>
        <p:nvPicPr>
          <p:cNvPr id="34" name="Graphic 33" descr="Checkmark">
            <a:extLst>
              <a:ext uri="{FF2B5EF4-FFF2-40B4-BE49-F238E27FC236}">
                <a16:creationId xmlns:a16="http://schemas.microsoft.com/office/drawing/2014/main" id="{735C469C-A334-4AA7-8499-35F67ACADB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41077" y="3516499"/>
            <a:ext cx="467120" cy="467120"/>
          </a:xfrm>
          <a:prstGeom prst="rect">
            <a:avLst/>
          </a:prstGeom>
        </p:spPr>
      </p:pic>
      <p:pic>
        <p:nvPicPr>
          <p:cNvPr id="57" name="Graphic 56" descr="Checkmark">
            <a:extLst>
              <a:ext uri="{FF2B5EF4-FFF2-40B4-BE49-F238E27FC236}">
                <a16:creationId xmlns:a16="http://schemas.microsoft.com/office/drawing/2014/main" id="{DE1AB0FD-4416-4815-9267-1CF53156EC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23669" y="4624242"/>
            <a:ext cx="467120" cy="467120"/>
          </a:xfrm>
          <a:prstGeom prst="rect">
            <a:avLst/>
          </a:prstGeom>
        </p:spPr>
      </p:pic>
      <p:pic>
        <p:nvPicPr>
          <p:cNvPr id="5" name="Graphic 4" descr="Close">
            <a:extLst>
              <a:ext uri="{FF2B5EF4-FFF2-40B4-BE49-F238E27FC236}">
                <a16:creationId xmlns:a16="http://schemas.microsoft.com/office/drawing/2014/main" id="{D2F65FBA-1DE9-481F-B8D1-7B6F471836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47244" y="4897417"/>
            <a:ext cx="548286" cy="496355"/>
          </a:xfrm>
          <a:prstGeom prst="rect">
            <a:avLst/>
          </a:prstGeom>
        </p:spPr>
      </p:pic>
      <p:sp>
        <p:nvSpPr>
          <p:cNvPr id="31" name="Google Shape;65;p15">
            <a:extLst>
              <a:ext uri="{FF2B5EF4-FFF2-40B4-BE49-F238E27FC236}">
                <a16:creationId xmlns:a16="http://schemas.microsoft.com/office/drawing/2014/main" id="{1E6ECCA9-4996-485B-AAD2-764A5E1B71B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477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8" grpId="0"/>
      <p:bldP spid="37" grpId="0"/>
      <p:bldP spid="38" grpId="0" animBg="1"/>
      <p:bldP spid="39" grpId="0" animBg="1"/>
      <p:bldP spid="41" grpId="0" animBg="1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40" grpId="0" animBg="1"/>
      <p:bldP spid="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/>
        </p:nvSpPr>
        <p:spPr>
          <a:xfrm>
            <a:off x="514983" y="4795880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ct val="25000"/>
              <a:buFont typeface="Noto Sans Symbols"/>
              <a:buNone/>
            </a:pPr>
            <a:endParaRPr sz="1600" i="1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982" y="1277352"/>
            <a:ext cx="114299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Last week, I went to see my brother Tom who lives in London.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She is my neighbour that mother is really famous.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Jack is the boy where I study with on Saturdays.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This is my new baby sister, that turns one month old tomorrow.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Is that the car whose you sold last year?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This is the photo, which I told you about yesterday.</a:t>
            </a:r>
          </a:p>
        </p:txBody>
      </p:sp>
      <p:sp>
        <p:nvSpPr>
          <p:cNvPr id="29" name="Shape 81"/>
          <p:cNvSpPr txBox="1">
            <a:spLocks/>
          </p:cNvSpPr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700"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  <a:buSzPct val="250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lang="en-US" sz="44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Shape 82"/>
          <p:cNvSpPr txBox="1">
            <a:spLocks/>
          </p:cNvSpPr>
          <p:nvPr/>
        </p:nvSpPr>
        <p:spPr>
          <a:xfrm>
            <a:off x="464551" y="905812"/>
            <a:ext cx="11480401" cy="414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ct val="90000"/>
              </a:lnSpc>
              <a:spcAft>
                <a:spcPts val="0"/>
              </a:spcAft>
              <a:buClr>
                <a:srgbClr val="9E3611"/>
              </a:buClr>
              <a:buSzPct val="25000"/>
              <a:buNone/>
            </a:pPr>
            <a:r>
              <a:rPr lang="en-US" sz="20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sentences. They all have errors. Correct them and justify your answers.</a:t>
            </a:r>
            <a:endParaRPr lang="es-MX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9E3611"/>
              </a:buClr>
              <a:buSzPct val="25000"/>
              <a:buNone/>
            </a:pPr>
            <a:endParaRPr lang="en-US" sz="20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C0367B0-596B-4FBE-B111-4882118392AC}"/>
              </a:ext>
            </a:extLst>
          </p:cNvPr>
          <p:cNvSpPr/>
          <p:nvPr/>
        </p:nvSpPr>
        <p:spPr>
          <a:xfrm>
            <a:off x="831562" y="2128716"/>
            <a:ext cx="62727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Last week, I went to see my brother Tom, who lives in London.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pic>
        <p:nvPicPr>
          <p:cNvPr id="31" name="Picture 1">
            <a:extLst>
              <a:ext uri="{FF2B5EF4-FFF2-40B4-BE49-F238E27FC236}">
                <a16:creationId xmlns:a16="http://schemas.microsoft.com/office/drawing/2014/main" id="{57B01F08-AE6B-4CD3-B1FE-6706ED7583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5989" y="340185"/>
            <a:ext cx="1038622" cy="1038622"/>
          </a:xfrm>
          <a:prstGeom prst="rect">
            <a:avLst/>
          </a:prstGeom>
        </p:spPr>
      </p:pic>
      <p:sp>
        <p:nvSpPr>
          <p:cNvPr id="32" name="Rounded Rectangular Callout 27">
            <a:extLst>
              <a:ext uri="{FF2B5EF4-FFF2-40B4-BE49-F238E27FC236}">
                <a16:creationId xmlns:a16="http://schemas.microsoft.com/office/drawing/2014/main" id="{FA4F3234-8B08-45F8-A84B-1D37F5432F18}"/>
              </a:ext>
            </a:extLst>
          </p:cNvPr>
          <p:cNvSpPr/>
          <p:nvPr/>
        </p:nvSpPr>
        <p:spPr>
          <a:xfrm>
            <a:off x="7716430" y="1503706"/>
            <a:ext cx="3762806" cy="1035307"/>
          </a:xfrm>
          <a:prstGeom prst="wedgeRoundRectCallout">
            <a:avLst>
              <a:gd name="adj1" fmla="val 41924"/>
              <a:gd name="adj2" fmla="val -74051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We know which brother he is talking about (Tom), so this is a non-defining relative clause and needs a comma.</a:t>
            </a:r>
          </a:p>
        </p:txBody>
      </p:sp>
      <p:sp>
        <p:nvSpPr>
          <p:cNvPr id="33" name="Arc 77">
            <a:extLst>
              <a:ext uri="{FF2B5EF4-FFF2-40B4-BE49-F238E27FC236}">
                <a16:creationId xmlns:a16="http://schemas.microsoft.com/office/drawing/2014/main" id="{D09B14BF-756E-40EB-9AC3-2BB794955632}"/>
              </a:ext>
            </a:extLst>
          </p:cNvPr>
          <p:cNvSpPr/>
          <p:nvPr/>
        </p:nvSpPr>
        <p:spPr>
          <a:xfrm rot="5157138" flipV="1">
            <a:off x="5193321" y="-205171"/>
            <a:ext cx="701723" cy="5359498"/>
          </a:xfrm>
          <a:prstGeom prst="arc">
            <a:avLst>
              <a:gd name="adj1" fmla="val 5721405"/>
              <a:gd name="adj2" fmla="val 1473507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654B6001-30C1-4F94-BC94-81034938B3BD}"/>
              </a:ext>
            </a:extLst>
          </p:cNvPr>
          <p:cNvSpPr/>
          <p:nvPr/>
        </p:nvSpPr>
        <p:spPr>
          <a:xfrm>
            <a:off x="831561" y="2876212"/>
            <a:ext cx="5320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She is my neighbour whose mother is really famous.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D26EF263-7801-44CD-84F4-CA0780F54AA4}"/>
              </a:ext>
            </a:extLst>
          </p:cNvPr>
          <p:cNvSpPr/>
          <p:nvPr/>
        </p:nvSpPr>
        <p:spPr>
          <a:xfrm>
            <a:off x="831562" y="3633436"/>
            <a:ext cx="48591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Jack is the boy (who) I study with on Saturdays.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F593173B-F54D-45C6-8084-92595F149741}"/>
              </a:ext>
            </a:extLst>
          </p:cNvPr>
          <p:cNvSpPr/>
          <p:nvPr/>
        </p:nvSpPr>
        <p:spPr>
          <a:xfrm>
            <a:off x="803426" y="4369173"/>
            <a:ext cx="61810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This my new baby sister, who turns one month old tomorrow. 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5632905C-AE07-4388-A341-66D45BD25296}"/>
              </a:ext>
            </a:extLst>
          </p:cNvPr>
          <p:cNvSpPr/>
          <p:nvPr/>
        </p:nvSpPr>
        <p:spPr>
          <a:xfrm>
            <a:off x="836750" y="5106603"/>
            <a:ext cx="46426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Is that the car (which/that) you sold last year?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4BD820D7-2F4D-4EE9-B020-0D425C656DC7}"/>
              </a:ext>
            </a:extLst>
          </p:cNvPr>
          <p:cNvSpPr/>
          <p:nvPr/>
        </p:nvSpPr>
        <p:spPr>
          <a:xfrm>
            <a:off x="831562" y="5782911"/>
            <a:ext cx="56793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This is the photo (which/that) I told you about yesterday.</a:t>
            </a:r>
            <a:endParaRPr lang="en-US" sz="1600" b="1" dirty="0">
              <a:solidFill>
                <a:srgbClr val="00B0F0"/>
              </a:solidFill>
            </a:endParaRPr>
          </a:p>
        </p:txBody>
      </p:sp>
      <p:sp>
        <p:nvSpPr>
          <p:cNvPr id="40" name="Rounded Rectangular Callout 27">
            <a:extLst>
              <a:ext uri="{FF2B5EF4-FFF2-40B4-BE49-F238E27FC236}">
                <a16:creationId xmlns:a16="http://schemas.microsoft.com/office/drawing/2014/main" id="{DCD64D4B-9A5D-47FD-8185-222B2B28115A}"/>
              </a:ext>
            </a:extLst>
          </p:cNvPr>
          <p:cNvSpPr/>
          <p:nvPr/>
        </p:nvSpPr>
        <p:spPr>
          <a:xfrm>
            <a:off x="6586504" y="4976899"/>
            <a:ext cx="3762806" cy="1078284"/>
          </a:xfrm>
          <a:prstGeom prst="wedgeRoundRectCallout">
            <a:avLst>
              <a:gd name="adj1" fmla="val 33902"/>
              <a:gd name="adj2" fmla="val -98272"/>
              <a:gd name="adj3" fmla="val 16667"/>
            </a:avLst>
          </a:prstGeom>
          <a:solidFill>
            <a:srgbClr val="F49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en-US" sz="16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  <a:sym typeface="Open Sans"/>
              </a:rPr>
              <a:t>This is a defining relative clause (the information is necessary to know which photo we are talking about), so we don’t use a comma.</a:t>
            </a:r>
          </a:p>
        </p:txBody>
      </p:sp>
      <p:sp>
        <p:nvSpPr>
          <p:cNvPr id="41" name="Arc 77">
            <a:extLst>
              <a:ext uri="{FF2B5EF4-FFF2-40B4-BE49-F238E27FC236}">
                <a16:creationId xmlns:a16="http://schemas.microsoft.com/office/drawing/2014/main" id="{BE0F84C2-021F-443D-9ED1-3FAC50848912}"/>
              </a:ext>
            </a:extLst>
          </p:cNvPr>
          <p:cNvSpPr/>
          <p:nvPr/>
        </p:nvSpPr>
        <p:spPr>
          <a:xfrm rot="5157138" flipV="1">
            <a:off x="3837502" y="3450563"/>
            <a:ext cx="701723" cy="5359498"/>
          </a:xfrm>
          <a:prstGeom prst="arc">
            <a:avLst>
              <a:gd name="adj1" fmla="val 5617600"/>
              <a:gd name="adj2" fmla="val 1473507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9" name="Google Shape;65;p15">
            <a:extLst>
              <a:ext uri="{FF2B5EF4-FFF2-40B4-BE49-F238E27FC236}">
                <a16:creationId xmlns:a16="http://schemas.microsoft.com/office/drawing/2014/main" id="{8328D9A4-C060-422E-B224-616B1010788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40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81BBEE0-534F-47A1-A4C9-CE3F6B29FE7A}"/>
              </a:ext>
            </a:extLst>
          </p:cNvPr>
          <p:cNvSpPr/>
          <p:nvPr/>
        </p:nvSpPr>
        <p:spPr>
          <a:xfrm>
            <a:off x="527847" y="500154"/>
            <a:ext cx="2959465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SzPct val="25000"/>
            </a:pPr>
            <a:r>
              <a:rPr lang="en-US" sz="32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Image credits</a:t>
            </a:r>
            <a:endParaRPr lang="en-US" sz="32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" name="Shape 75">
            <a:extLst>
              <a:ext uri="{FF2B5EF4-FFF2-40B4-BE49-F238E27FC236}">
                <a16:creationId xmlns:a16="http://schemas.microsoft.com/office/drawing/2014/main" id="{CE1E1606-CA9C-4A47-A0F0-C565B44EDB60}"/>
              </a:ext>
            </a:extLst>
          </p:cNvPr>
          <p:cNvSpPr txBox="1">
            <a:spLocks/>
          </p:cNvSpPr>
          <p:nvPr/>
        </p:nvSpPr>
        <p:spPr>
          <a:xfrm>
            <a:off x="527847" y="1294744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None/>
            </a:pPr>
            <a:r>
              <a:rPr lang="en-GB" i="1" dirty="0"/>
              <a:t>The publisher would like to thank the following for their kind permission to reproduce their images:</a:t>
            </a:r>
            <a:endParaRPr lang="en-GB" dirty="0"/>
          </a:p>
          <a:p>
            <a:pPr>
              <a:buNone/>
            </a:pPr>
            <a:r>
              <a:rPr lang="en-GB" b="1" dirty="0"/>
              <a:t>123RF.com:</a:t>
            </a:r>
            <a:r>
              <a:rPr lang="en-GB" dirty="0"/>
              <a:t> </a:t>
            </a:r>
            <a:r>
              <a:rPr lang="en-GB" dirty="0" err="1"/>
              <a:t>robisklp</a:t>
            </a:r>
            <a:r>
              <a:rPr lang="en-GB" dirty="0"/>
              <a:t>; </a:t>
            </a:r>
            <a:r>
              <a:rPr lang="en-GB" b="1" dirty="0"/>
              <a:t>Shutterstock.com:</a:t>
            </a:r>
            <a:r>
              <a:rPr lang="en-GB" dirty="0"/>
              <a:t> </a:t>
            </a:r>
            <a:r>
              <a:rPr lang="en-GB" dirty="0" err="1"/>
              <a:t>Gemenacom</a:t>
            </a:r>
            <a:r>
              <a:rPr lang="en-GB" dirty="0"/>
              <a:t>, </a:t>
            </a:r>
            <a:r>
              <a:rPr lang="en-GB" dirty="0" err="1"/>
              <a:t>Tarzhanova</a:t>
            </a:r>
            <a:endParaRPr lang="en-GB" sz="2000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Google Shape;65;p15">
            <a:extLst>
              <a:ext uri="{FF2B5EF4-FFF2-40B4-BE49-F238E27FC236}">
                <a16:creationId xmlns:a16="http://schemas.microsoft.com/office/drawing/2014/main" id="{D5CA644F-8E88-4B06-92AB-017A0C0073E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02231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5090</TotalTime>
  <Words>1169</Words>
  <Application>Microsoft Office PowerPoint</Application>
  <PresentationFormat>Widescreen</PresentationFormat>
  <Paragraphs>140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Noto Sans Symbols</vt:lpstr>
      <vt:lpstr>Open Sans</vt:lpstr>
      <vt:lpstr>Playfair Display</vt:lpstr>
      <vt:lpstr>Rockwell</vt:lpstr>
      <vt:lpstr>Rokkitt</vt:lpstr>
      <vt:lpstr>Times New Roman</vt:lpstr>
      <vt:lpstr>Simple Light</vt:lpstr>
      <vt:lpstr>Pearson</vt:lpstr>
      <vt:lpstr>Grammar B1+ relative clauses</vt:lpstr>
      <vt:lpstr>There are two types of relative clauses and it’s important to know when we use them.</vt:lpstr>
      <vt:lpstr>Function: When do we use relative clauses?</vt:lpstr>
      <vt:lpstr>Function: When do we use relative clauses?</vt:lpstr>
      <vt:lpstr>Function: What about relative pronouns?</vt:lpstr>
      <vt:lpstr>Function: What about relative pronouns?</vt:lpstr>
      <vt:lpstr>Function: What about relative pronouns?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Emphatic structures</dc:title>
  <dc:creator>Louise Manicolo</dc:creator>
  <cp:lastModifiedBy>Muszynski, Daniel</cp:lastModifiedBy>
  <cp:revision>115</cp:revision>
  <dcterms:modified xsi:type="dcterms:W3CDTF">2019-12-05T10:37:49Z</dcterms:modified>
</cp:coreProperties>
</file>